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43"/>
  </p:notesMasterIdLst>
  <p:sldIdLst>
    <p:sldId id="256" r:id="rId6"/>
    <p:sldId id="296" r:id="rId7"/>
    <p:sldId id="295" r:id="rId8"/>
    <p:sldId id="294" r:id="rId9"/>
    <p:sldId id="300" r:id="rId10"/>
    <p:sldId id="265" r:id="rId11"/>
    <p:sldId id="266" r:id="rId12"/>
    <p:sldId id="267" r:id="rId13"/>
    <p:sldId id="259" r:id="rId14"/>
    <p:sldId id="257" r:id="rId15"/>
    <p:sldId id="260" r:id="rId16"/>
    <p:sldId id="261" r:id="rId17"/>
    <p:sldId id="298" r:id="rId18"/>
    <p:sldId id="258" r:id="rId19"/>
    <p:sldId id="262" r:id="rId20"/>
    <p:sldId id="268" r:id="rId21"/>
    <p:sldId id="269" r:id="rId22"/>
    <p:sldId id="272" r:id="rId23"/>
    <p:sldId id="270" r:id="rId24"/>
    <p:sldId id="271" r:id="rId25"/>
    <p:sldId id="274" r:id="rId26"/>
    <p:sldId id="273" r:id="rId27"/>
    <p:sldId id="293" r:id="rId28"/>
    <p:sldId id="278" r:id="rId29"/>
    <p:sldId id="275" r:id="rId30"/>
    <p:sldId id="279" r:id="rId31"/>
    <p:sldId id="276" r:id="rId32"/>
    <p:sldId id="289" r:id="rId33"/>
    <p:sldId id="282" r:id="rId34"/>
    <p:sldId id="283" r:id="rId35"/>
    <p:sldId id="284" r:id="rId36"/>
    <p:sldId id="285" r:id="rId37"/>
    <p:sldId id="286" r:id="rId38"/>
    <p:sldId id="287" r:id="rId39"/>
    <p:sldId id="291" r:id="rId40"/>
    <p:sldId id="297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F98DF-F112-BF49-90A1-52A3D2143976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5E006-E204-4440-91FA-BB7B58A66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3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609601" y="457201"/>
            <a:ext cx="11029951" cy="5986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5" name="Picture 9" descr="stanfor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67" y="5257800"/>
            <a:ext cx="81915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71601"/>
            <a:ext cx="10363200" cy="1698625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219200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Arial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Clr>
                <a:schemeClr val="tx2"/>
              </a:buClr>
              <a:defRPr/>
            </a:lvl1pPr>
            <a:lvl2pPr>
              <a:spcBef>
                <a:spcPts val="600"/>
              </a:spcBef>
              <a:buClr>
                <a:schemeClr val="tx2"/>
              </a:buClr>
              <a:defRPr/>
            </a:lvl2pPr>
            <a:lvl3pPr>
              <a:spcBef>
                <a:spcPts val="400"/>
              </a:spcBef>
              <a:buClr>
                <a:schemeClr val="tx2"/>
              </a:buClr>
              <a:defRPr/>
            </a:lvl3pPr>
            <a:lvl4pPr>
              <a:spcBef>
                <a:spcPts val="300"/>
              </a:spcBef>
              <a:buClr>
                <a:schemeClr val="tx2"/>
              </a:buClr>
              <a:defRPr/>
            </a:lvl4pPr>
            <a:lvl5pPr>
              <a:spcBef>
                <a:spcPts val="3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09600" y="914400"/>
            <a:ext cx="10972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CBA6D86-DBBA-4E58-B0C7-18EC35491596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buClr>
                <a:schemeClr val="tx2"/>
              </a:buClr>
              <a:defRPr sz="22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1659D765-7126-4B95-ADF3-403BFECAA36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14400"/>
            <a:ext cx="10972800" cy="0"/>
          </a:xfrm>
          <a:prstGeom prst="line">
            <a:avLst/>
          </a:prstGeom>
          <a:ln w="50800" cap="flat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9F191DFC-BCA0-443D-B994-97C841DC0450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FB45DFE7-D7AD-4ECD-A9C8-CA1FF5BAF73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4FA54A8-AC05-4E51-97BF-0AE6FFDEEBE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8E048402-9490-480C-B493-607B1E845ABA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BF7A2FB-5E63-4F6B-AD89-DAD0D43D40D8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3D21A300-A8DA-4985-B9D1-8777291959AF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1"/>
            <a:ext cx="27432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569EA510-711E-4808-BDFF-EEB70A6ECC87}" type="slidenum">
              <a:rPr lang="en-US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5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60800" y="6324601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2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1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9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50A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Arial" charset="0"/>
        <a:buChar char="●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retlivesofdata.com/raft/" TargetMode="External"/><Relationship Id="rId2" Type="http://schemas.openxmlformats.org/officeDocument/2006/relationships/hyperlink" Target="https://raft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atc14/atc14-paper-ongaro.pdf" TargetMode="External"/><Relationship Id="rId2" Type="http://schemas.openxmlformats.org/officeDocument/2006/relationships/hyperlink" Target="https://engineering.linkedin.com/distributed-systems/log-what-every-software-engineer-should-know-about-real-time-datas-unify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ndrew.cmu.edu/course/14-736/applications/ln/riconwest2013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Log Centric Systems, RAFT, and Science Gateways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/>
              <a:t>Managing distributed logs with consensus</a:t>
            </a:r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Application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4610622" cy="472857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The info, warning, error, and other debugging messages you put into your code.</a:t>
            </a:r>
          </a:p>
          <a:p>
            <a:pPr lvl="1"/>
            <a:r>
              <a:rPr lang="en-US" dirty="0"/>
              <a:t>Very useful for detecting errors, debugging, etc.</a:t>
            </a:r>
          </a:p>
          <a:p>
            <a:pPr lvl="1"/>
            <a:r>
              <a:rPr lang="en-US" dirty="0"/>
              <a:t>Consolidation is critical in distributed systems: ELK stack</a:t>
            </a:r>
          </a:p>
          <a:p>
            <a:r>
              <a:rPr lang="en-US" b="1" dirty="0"/>
              <a:t>Human readable, unstructured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6" y="1712891"/>
            <a:ext cx="6557631" cy="472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Message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Message Queue: a data structure containing a </a:t>
            </a:r>
            <a:r>
              <a:rPr lang="en-US" b="1" dirty="0"/>
              <a:t>consumable</a:t>
            </a:r>
            <a:r>
              <a:rPr lang="en-US" dirty="0"/>
              <a:t> list of entries.  </a:t>
            </a:r>
          </a:p>
          <a:p>
            <a:pPr lvl="1"/>
            <a:r>
              <a:rPr lang="en-US" dirty="0"/>
              <a:t>Publishers create entries</a:t>
            </a:r>
          </a:p>
          <a:p>
            <a:pPr lvl="1"/>
            <a:r>
              <a:rPr lang="en-US" dirty="0"/>
              <a:t>Brokers receive and deliver entries</a:t>
            </a:r>
          </a:p>
          <a:p>
            <a:pPr lvl="1"/>
            <a:r>
              <a:rPr lang="en-US" dirty="0"/>
              <a:t>Consumers consume entries</a:t>
            </a:r>
          </a:p>
          <a:p>
            <a:pPr lvl="1"/>
            <a:r>
              <a:rPr lang="en-US" dirty="0"/>
              <a:t>Entries are machine readable.</a:t>
            </a:r>
          </a:p>
          <a:p>
            <a:pPr lvl="1"/>
            <a:r>
              <a:rPr lang="en-US" dirty="0"/>
              <a:t>Entries are removed when they are consumed.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55" y="4296426"/>
            <a:ext cx="4530984" cy="2407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37993" y="4752344"/>
            <a:ext cx="6901841" cy="18466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We discussed these limits in the Kafka lectures: queues are not good for replays --&gt;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9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The Other Type of Log: State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6451948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/>
              <a:t>Logs: records of state changes in a system</a:t>
            </a:r>
          </a:p>
          <a:p>
            <a:pPr lvl="1"/>
            <a:r>
              <a:rPr lang="en-US" b="1" dirty="0"/>
              <a:t>Machine readable</a:t>
            </a:r>
          </a:p>
          <a:p>
            <a:pPr lvl="1"/>
            <a:r>
              <a:rPr lang="en-US" dirty="0"/>
              <a:t>Distributed logs -&gt; distributed state machines</a:t>
            </a:r>
          </a:p>
          <a:p>
            <a:r>
              <a:rPr lang="en-US" dirty="0"/>
              <a:t>Logs can be for internal consumption</a:t>
            </a:r>
          </a:p>
          <a:p>
            <a:pPr lvl="1"/>
            <a:r>
              <a:rPr lang="en-US" dirty="0"/>
              <a:t>Enables a system to recover state on restart or failover</a:t>
            </a:r>
          </a:p>
          <a:p>
            <a:pPr lvl="1"/>
            <a:r>
              <a:rPr lang="en-US" dirty="0"/>
              <a:t>Ex: Zookeeper and Kafka internals</a:t>
            </a:r>
          </a:p>
          <a:p>
            <a:r>
              <a:rPr lang="en-US" dirty="0"/>
              <a:t>Logs can be for external consumption</a:t>
            </a:r>
          </a:p>
          <a:p>
            <a:pPr lvl="1"/>
            <a:r>
              <a:rPr lang="en-US" dirty="0"/>
              <a:t>Different types of processes share a state machine: same logs are processed differently</a:t>
            </a:r>
          </a:p>
          <a:p>
            <a:pPr lvl="1"/>
            <a:r>
              <a:rPr lang="en-US" dirty="0"/>
              <a:t>Messaging</a:t>
            </a:r>
          </a:p>
          <a:p>
            <a:pPr lvl="1"/>
            <a:r>
              <a:rPr lang="en-US" dirty="0"/>
              <a:t>Ex: Clients to Zookeeper, Kafka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87" y="1802976"/>
            <a:ext cx="4592876" cy="3444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987" y="5247633"/>
            <a:ext cx="4592876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Kirk records a message in case Spock needs to take over.</a:t>
            </a:r>
          </a:p>
        </p:txBody>
      </p:sp>
    </p:spTree>
    <p:extLst>
      <p:ext uri="{BB962C8B-B14F-4D97-AF65-F5344CB8AC3E}">
        <p14:creationId xmlns:p14="http://schemas.microsoft.com/office/powerpoint/2010/main" val="48812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MySQL Dump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4351338"/>
          </a:xfrm>
        </p:spPr>
        <p:txBody>
          <a:bodyPr/>
          <a:lstStyle/>
          <a:p>
            <a:r>
              <a:rPr lang="en-US" dirty="0"/>
              <a:t>You can use MySQL’s dump command to create a restorable version of your DB.</a:t>
            </a:r>
          </a:p>
          <a:p>
            <a:pPr lvl="1"/>
            <a:r>
              <a:rPr lang="en-US" dirty="0"/>
              <a:t>These are logs</a:t>
            </a:r>
          </a:p>
          <a:p>
            <a:r>
              <a:rPr lang="en-US" dirty="0"/>
              <a:t>What if you needed to restore lots of replicated databases from the same dump?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3" y="3655316"/>
            <a:ext cx="7572070" cy="3101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946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These are similar data structures</a:t>
            </a:r>
          </a:p>
          <a:p>
            <a:pPr lvl="1"/>
            <a:r>
              <a:rPr lang="en-US" dirty="0"/>
              <a:t>Basics: First in, first out</a:t>
            </a:r>
          </a:p>
          <a:p>
            <a:r>
              <a:rPr lang="en-US" dirty="0"/>
              <a:t>Important difference is that logs are persistent while queue entries are transient</a:t>
            </a:r>
          </a:p>
          <a:p>
            <a:pPr lvl="1"/>
            <a:r>
              <a:rPr lang="en-US" dirty="0"/>
              <a:t>Persistence can have limits: Kafka quality of service</a:t>
            </a:r>
          </a:p>
          <a:p>
            <a:r>
              <a:rPr lang="en-US" dirty="0"/>
              <a:t>Message queue: the broker often needs to know if the message was delivered and processed correctly</a:t>
            </a:r>
          </a:p>
          <a:p>
            <a:pPr lvl="1"/>
            <a:r>
              <a:rPr lang="en-US" dirty="0"/>
              <a:t>Is it safe to delete an entry?</a:t>
            </a:r>
          </a:p>
          <a:p>
            <a:pPr lvl="1"/>
            <a:r>
              <a:rPr lang="en-US" dirty="0"/>
              <a:t>ACK or NACK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</a:t>
            </a:r>
          </a:p>
          <a:p>
            <a:r>
              <a:rPr lang="en-US" dirty="0"/>
              <a:t>Log system: client is responsible for knowing the last entry it consumed</a:t>
            </a:r>
          </a:p>
          <a:p>
            <a:pPr lvl="1"/>
            <a:r>
              <a:rPr lang="en-US" dirty="0"/>
              <a:t>The broker just keeps track of the records</a:t>
            </a:r>
          </a:p>
          <a:p>
            <a:pPr lvl="1"/>
            <a:r>
              <a:rPr lang="en-US" dirty="0"/>
              <a:t>Stateless, or REST-like, interactions with clients (idempotent)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4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8" y="5943287"/>
            <a:ext cx="11586575" cy="76376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/>
              <a:t>Some Desirable Properties of State Logs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10210"/>
              </p:ext>
            </p:extLst>
          </p:nvPr>
        </p:nvGraphicFramePr>
        <p:xfrm>
          <a:off x="288098" y="128202"/>
          <a:ext cx="11586575" cy="5807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7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Logs record</a:t>
                      </a:r>
                      <a:r>
                        <a:rPr lang="en-US" sz="2800" baseline="0" dirty="0"/>
                        <a:t> state changes, so they must be in sequence (indexed)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947">
                <a:tc>
                  <a:txBody>
                    <a:bodyPr/>
                    <a:lstStyle/>
                    <a:p>
                      <a:r>
                        <a:rPr lang="en-US" sz="28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</a:t>
                      </a:r>
                      <a:r>
                        <a:rPr lang="en-US" sz="2800" baseline="0" dirty="0"/>
                        <a:t> are confident that a log entry was recorded correctly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There are no missing records between the firs</a:t>
                      </a:r>
                      <a:r>
                        <a:rPr lang="en-US" sz="2800" baseline="0" dirty="0"/>
                        <a:t>t and last entry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Machine Readable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Log</a:t>
                      </a:r>
                      <a:r>
                        <a:rPr lang="en-US" sz="2800" baseline="0" dirty="0"/>
                        <a:t> entries are serialized data structures, operations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Persistently</a:t>
                      </a:r>
                      <a:r>
                        <a:rPr lang="en-US" sz="2800" baseline="0" dirty="0"/>
                        <a:t> Stored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logs are stored on highly</a:t>
                      </a:r>
                      <a:r>
                        <a:rPr lang="en-US" sz="2800" baseline="0" dirty="0"/>
                        <a:t> stable media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r>
                        <a:rPr lang="en-US" sz="2800" dirty="0"/>
                        <a:t>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Applications</a:t>
                      </a:r>
                      <a:r>
                        <a:rPr lang="en-US" sz="2800" baseline="0" dirty="0"/>
                        <a:t> that depend upon the logs can get them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1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 Requires Log Replication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There must be a failover source of logs if the primary source is lost.  </a:t>
            </a:r>
          </a:p>
          <a:p>
            <a:pPr lvl="1"/>
            <a:r>
              <a:rPr lang="en-US" dirty="0"/>
              <a:t>Weak consistency may be OK: a replica may be behind the primary copy, but otherwise, they match exactly</a:t>
            </a:r>
          </a:p>
          <a:p>
            <a:r>
              <a:rPr lang="en-US" b="1" dirty="0"/>
              <a:t>Consensus algorithms </a:t>
            </a:r>
            <a:r>
              <a:rPr lang="en-US" dirty="0"/>
              <a:t>address this problem</a:t>
            </a:r>
          </a:p>
          <a:p>
            <a:r>
              <a:rPr lang="en-US" b="1" dirty="0" err="1"/>
              <a:t>Paxos</a:t>
            </a:r>
            <a:r>
              <a:rPr lang="en-US" dirty="0"/>
              <a:t> is the most famous consensus algorithm</a:t>
            </a:r>
          </a:p>
          <a:p>
            <a:pPr lvl="1"/>
            <a:r>
              <a:rPr lang="en-US" dirty="0" err="1"/>
              <a:t>Lamport</a:t>
            </a:r>
            <a:r>
              <a:rPr lang="en-US" dirty="0"/>
              <a:t>, L., 1998. The part-time parliament. </a:t>
            </a:r>
            <a:r>
              <a:rPr lang="en-US" i="1" dirty="0"/>
              <a:t>ACM Transactions on Computer Systems (TOCS)</a:t>
            </a:r>
            <a:r>
              <a:rPr lang="en-US" dirty="0"/>
              <a:t>, </a:t>
            </a:r>
            <a:r>
              <a:rPr lang="en-US" i="1" dirty="0"/>
              <a:t>16</a:t>
            </a:r>
            <a:r>
              <a:rPr lang="en-US" dirty="0"/>
              <a:t>(2), pp.133-169.</a:t>
            </a:r>
          </a:p>
          <a:p>
            <a:r>
              <a:rPr lang="en-US" dirty="0"/>
              <a:t>But it is hard to understand and implement</a:t>
            </a:r>
          </a:p>
          <a:p>
            <a:pPr lvl="1"/>
            <a:r>
              <a:rPr lang="en-US" dirty="0"/>
              <a:t>Zookeeper and Chubby, for instance,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90540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Consensus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Raft has been developed to provide a more comprehensible consensus protocol for log-oriented systems</a:t>
            </a:r>
          </a:p>
          <a:p>
            <a:r>
              <a:rPr lang="en-US" dirty="0"/>
              <a:t>Several implementations</a:t>
            </a:r>
          </a:p>
          <a:p>
            <a:pPr lvl="1"/>
            <a:r>
              <a:rPr lang="en-US" dirty="0">
                <a:hlinkClick r:id="rId2"/>
              </a:rPr>
              <a:t>https://raft.github.io/</a:t>
            </a:r>
            <a:endParaRPr lang="en-US" dirty="0"/>
          </a:p>
          <a:p>
            <a:pPr lvl="1"/>
            <a:r>
              <a:rPr lang="en-US" dirty="0"/>
              <a:t>See also </a:t>
            </a:r>
            <a:r>
              <a:rPr lang="en-US" dirty="0">
                <a:hlinkClick r:id="rId3"/>
              </a:rPr>
              <a:t>http://thesecretlivesofdata.com/raft/</a:t>
            </a:r>
            <a:r>
              <a:rPr lang="en-US" dirty="0"/>
              <a:t> </a:t>
            </a:r>
          </a:p>
          <a:p>
            <a:r>
              <a:rPr lang="en-US" dirty="0"/>
              <a:t>It is similar to but simpler than Zookeeper’s </a:t>
            </a:r>
            <a:r>
              <a:rPr lang="en-US" dirty="0" err="1"/>
              <a:t>Zab</a:t>
            </a:r>
            <a:r>
              <a:rPr lang="en-US" dirty="0"/>
              <a:t> protocol</a:t>
            </a:r>
          </a:p>
          <a:p>
            <a:r>
              <a:rPr lang="en-US" dirty="0" err="1"/>
              <a:t>Ongaro</a:t>
            </a:r>
            <a:r>
              <a:rPr lang="en-US" dirty="0"/>
              <a:t>, D. and </a:t>
            </a:r>
            <a:r>
              <a:rPr lang="en-US" dirty="0" err="1"/>
              <a:t>Ousterhout</a:t>
            </a:r>
            <a:r>
              <a:rPr lang="en-US" dirty="0"/>
              <a:t>, J.K., 2014, June. In search of an understandable consensus algorithm. In </a:t>
            </a:r>
            <a:r>
              <a:rPr lang="en-US" i="1" dirty="0"/>
              <a:t>USENIX Annual Technical Conference</a:t>
            </a:r>
            <a:r>
              <a:rPr lang="en-US" dirty="0"/>
              <a:t> (pp. 305-319)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238" y="6275540"/>
            <a:ext cx="69895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dirty="0"/>
              <a:t>I’ll use some slides from </a:t>
            </a:r>
            <a:r>
              <a:rPr lang="en-US" dirty="0">
                <a:hlinkClick r:id="rId2"/>
              </a:rPr>
              <a:t>https://raft.github.io/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93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Properties of Consensus Systems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33346"/>
              </p:ext>
            </p:extLst>
          </p:nvPr>
        </p:nvGraphicFramePr>
        <p:xfrm>
          <a:off x="838200" y="1859534"/>
          <a:ext cx="10515600" cy="4297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6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Never return</a:t>
                      </a:r>
                      <a:r>
                        <a:rPr lang="en-US" sz="2800" baseline="0" dirty="0"/>
                        <a:t> incorrect results to queries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system functions</a:t>
                      </a:r>
                      <a:r>
                        <a:rPr lang="en-US" sz="2800" baseline="0" dirty="0"/>
                        <a:t> as long as a majority of servers are operational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Ordered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Message order does not depend on system clocks, slow</a:t>
                      </a:r>
                      <a:r>
                        <a:rPr lang="en-US" sz="2800" baseline="0" dirty="0"/>
                        <a:t> networks are not a problem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Majority Commits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Logs</a:t>
                      </a:r>
                      <a:r>
                        <a:rPr lang="en-US" sz="2800" baseline="0" dirty="0"/>
                        <a:t> are recorded if a majority of members accepts the write.  Don’t need to wait on complete consensus.  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50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Basics: Strong Leader and Passive Followers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Raft systems have a strong leader</a:t>
            </a:r>
          </a:p>
          <a:p>
            <a:r>
              <a:rPr lang="en-US" dirty="0"/>
              <a:t>The leader service/broker accept write requests from clients</a:t>
            </a:r>
          </a:p>
          <a:p>
            <a:pPr lvl="1"/>
            <a:r>
              <a:rPr lang="en-US" dirty="0"/>
              <a:t>Follower-brokers redirect write requests from clients to the leader broker</a:t>
            </a:r>
          </a:p>
          <a:p>
            <a:pPr lvl="1"/>
            <a:r>
              <a:rPr lang="en-US" dirty="0"/>
              <a:t>Like Zookeeper and like Kafka publishers</a:t>
            </a:r>
          </a:p>
          <a:p>
            <a:r>
              <a:rPr lang="en-US" dirty="0"/>
              <a:t>The leader sends updates to logs to all followers</a:t>
            </a:r>
          </a:p>
          <a:p>
            <a:pPr lvl="1"/>
            <a:r>
              <a:rPr lang="en-US" dirty="0"/>
              <a:t>Kafka partition updates use the same procedure</a:t>
            </a:r>
          </a:p>
          <a:p>
            <a:r>
              <a:rPr lang="en-US" dirty="0"/>
              <a:t>If a majority of followers accept the update, the leader instructs everyone to commit the message.</a:t>
            </a:r>
          </a:p>
          <a:p>
            <a:r>
              <a:rPr lang="en-US" dirty="0"/>
              <a:t>A minority of followers can have fewer committed messages than the leader at any given time, but they must always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5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Highly Recommended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“The Log: What every software engineer should know about real-time data's unifying abstraction”</a:t>
            </a:r>
          </a:p>
          <a:p>
            <a:pPr lvl="1"/>
            <a:r>
              <a:rPr lang="en-US" dirty="0"/>
              <a:t>Jay Kreps</a:t>
            </a:r>
          </a:p>
          <a:p>
            <a:pPr lvl="1"/>
            <a:r>
              <a:rPr lang="en-US" dirty="0">
                <a:hlinkClick r:id="rId2"/>
              </a:rPr>
              <a:t>https://engineering.linkedin.com/distributed-systems/log-what-every-software-engineer-should-know-about-real-time-datas-unifying</a:t>
            </a:r>
            <a:endParaRPr lang="en-US" dirty="0"/>
          </a:p>
          <a:p>
            <a:r>
              <a:rPr lang="en-US" dirty="0"/>
              <a:t>“In search of an understandable consensus algorithm”</a:t>
            </a:r>
          </a:p>
          <a:p>
            <a:pPr lvl="1"/>
            <a:r>
              <a:rPr lang="en-US" dirty="0"/>
              <a:t>Diego </a:t>
            </a:r>
            <a:r>
              <a:rPr lang="en-US" dirty="0" err="1"/>
              <a:t>Ongaro</a:t>
            </a:r>
            <a:r>
              <a:rPr lang="en-US" dirty="0"/>
              <a:t>, John K </a:t>
            </a:r>
            <a:r>
              <a:rPr lang="en-US" dirty="0" err="1"/>
              <a:t>Ousterhout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https://www.usenix.org/system/files/conference/atc14/atc14-paper-ongaro.pdf</a:t>
            </a:r>
            <a:endParaRPr lang="en-US" dirty="0"/>
          </a:p>
          <a:p>
            <a:r>
              <a:rPr lang="en-US" dirty="0"/>
              <a:t>“The RAFT Consensus Algorithm”</a:t>
            </a:r>
          </a:p>
          <a:p>
            <a:pPr lvl="1"/>
            <a:r>
              <a:rPr lang="en-US" dirty="0">
                <a:hlinkClick r:id="rId4"/>
              </a:rPr>
              <a:t>http://www.andrew.cmu.edu/course/14-736/applications/ln/riconwest2013.pdf</a:t>
            </a:r>
            <a:endParaRPr lang="en-US" dirty="0"/>
          </a:p>
          <a:p>
            <a:pPr lvl="1"/>
            <a:r>
              <a:rPr lang="en-US" dirty="0"/>
              <a:t>Diego </a:t>
            </a:r>
            <a:r>
              <a:rPr lang="en-US" dirty="0" err="1"/>
              <a:t>Ongaro</a:t>
            </a:r>
            <a:r>
              <a:rPr lang="en-US" dirty="0"/>
              <a:t> and John </a:t>
            </a:r>
            <a:r>
              <a:rPr lang="en-US" dirty="0" err="1"/>
              <a:t>Ousterhout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9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 and Leadership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at most one leader at any time</a:t>
            </a:r>
          </a:p>
          <a:p>
            <a:r>
              <a:rPr lang="en-US" dirty="0"/>
              <a:t>A system needs a new leader if the leader fails or becomes disconnected from a majority of followers</a:t>
            </a:r>
          </a:p>
          <a:p>
            <a:pPr lvl="1"/>
            <a:r>
              <a:rPr lang="en-US" dirty="0"/>
              <a:t>Heartbeat failures</a:t>
            </a:r>
          </a:p>
          <a:p>
            <a:r>
              <a:rPr lang="en-US" dirty="0"/>
              <a:t>New leaders are chosen by election from among the followers</a:t>
            </a:r>
          </a:p>
          <a:p>
            <a:pPr lvl="1"/>
            <a:r>
              <a:rPr lang="en-US" dirty="0"/>
              <a:t>Followers become candidates if they detect that a leader has failed</a:t>
            </a:r>
          </a:p>
          <a:p>
            <a:pPr lvl="1"/>
            <a:r>
              <a:rPr lang="en-US" dirty="0"/>
              <a:t>Only one candidate can win</a:t>
            </a:r>
          </a:p>
          <a:p>
            <a:r>
              <a:rPr lang="en-US" dirty="0"/>
              <a:t>A </a:t>
            </a:r>
            <a:r>
              <a:rPr lang="en-US" b="1" dirty="0"/>
              <a:t>term </a:t>
            </a:r>
            <a:r>
              <a:rPr lang="en-US" dirty="0"/>
              <a:t>is the period of time a particular leader is in charge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7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1562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4974CB"/>
                </a:solidFill>
              </a:rPr>
              <a:t>Follower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08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4974CB"/>
                </a:solidFill>
              </a:rPr>
              <a:t>Candidate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85468" y="1444989"/>
            <a:ext cx="1752600" cy="533400"/>
          </a:xfrm>
          <a:prstGeom prst="roundRect">
            <a:avLst>
              <a:gd name="adj" fmla="val 50000"/>
            </a:avLst>
          </a:prstGeom>
          <a:solidFill>
            <a:srgbClr val="E3EAF9"/>
          </a:solidFill>
          <a:ln>
            <a:solidFill>
              <a:srgbClr val="4974C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4974CB"/>
                </a:solidFill>
              </a:rPr>
              <a:t>Leader</a:t>
            </a:r>
          </a:p>
        </p:txBody>
      </p:sp>
      <p:sp>
        <p:nvSpPr>
          <p:cNvPr id="21" name="Freeform 20"/>
          <p:cNvSpPr/>
          <p:nvPr/>
        </p:nvSpPr>
        <p:spPr>
          <a:xfrm>
            <a:off x="3810561" y="1103292"/>
            <a:ext cx="365760" cy="606392"/>
          </a:xfrm>
          <a:custGeom>
            <a:avLst/>
            <a:gdLst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  <a:gd name="connsiteX0" fmla="*/ 0 w 365760"/>
              <a:gd name="connsiteY0" fmla="*/ 0 h 606392"/>
              <a:gd name="connsiteX1" fmla="*/ 365760 w 365760"/>
              <a:gd name="connsiteY1" fmla="*/ 606392 h 6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" h="606392">
                <a:moveTo>
                  <a:pt x="0" y="0"/>
                </a:moveTo>
                <a:cubicBezTo>
                  <a:pt x="4812" y="521369"/>
                  <a:pt x="115504" y="599975"/>
                  <a:pt x="365760" y="606392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94513" y="759189"/>
            <a:ext cx="6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485356" y="1142985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46868" y="578714"/>
            <a:ext cx="1563761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/>
              <a:t>timeout,</a:t>
            </a:r>
            <a:br>
              <a:rPr lang="en-US" sz="2000" dirty="0"/>
            </a:br>
            <a:r>
              <a:rPr lang="en-US" sz="2000" dirty="0"/>
              <a:t>start election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7987122" y="1140189"/>
            <a:ext cx="1655546" cy="306816"/>
          </a:xfrm>
          <a:custGeom>
            <a:avLst/>
            <a:gdLst>
              <a:gd name="connsiteX0" fmla="*/ 0 w 1655546"/>
              <a:gd name="connsiteY0" fmla="*/ 0 h 22228"/>
              <a:gd name="connsiteX1" fmla="*/ 1655546 w 1655546"/>
              <a:gd name="connsiteY1" fmla="*/ 0 h 22228"/>
              <a:gd name="connsiteX0" fmla="*/ 0 w 1655546"/>
              <a:gd name="connsiteY0" fmla="*/ 179958 h 182265"/>
              <a:gd name="connsiteX1" fmla="*/ 1655546 w 1655546"/>
              <a:gd name="connsiteY1" fmla="*/ 179958 h 182265"/>
              <a:gd name="connsiteX0" fmla="*/ 0 w 1655546"/>
              <a:gd name="connsiteY0" fmla="*/ 272714 h 272714"/>
              <a:gd name="connsiteX1" fmla="*/ 1655546 w 1655546"/>
              <a:gd name="connsiteY1" fmla="*/ 272714 h 272714"/>
              <a:gd name="connsiteX0" fmla="*/ 0 w 1655546"/>
              <a:gd name="connsiteY0" fmla="*/ 279333 h 279333"/>
              <a:gd name="connsiteX1" fmla="*/ 1655546 w 1655546"/>
              <a:gd name="connsiteY1" fmla="*/ 279333 h 279333"/>
              <a:gd name="connsiteX0" fmla="*/ 0 w 1655546"/>
              <a:gd name="connsiteY0" fmla="*/ 275498 h 275498"/>
              <a:gd name="connsiteX1" fmla="*/ 1655546 w 1655546"/>
              <a:gd name="connsiteY1" fmla="*/ 275498 h 275498"/>
              <a:gd name="connsiteX0" fmla="*/ 0 w 1655546"/>
              <a:gd name="connsiteY0" fmla="*/ 306816 h 306816"/>
              <a:gd name="connsiteX1" fmla="*/ 1655546 w 1655546"/>
              <a:gd name="connsiteY1" fmla="*/ 306816 h 30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5546" h="306816">
                <a:moveTo>
                  <a:pt x="0" y="306816"/>
                </a:moveTo>
                <a:cubicBezTo>
                  <a:pt x="321644" y="-107070"/>
                  <a:pt x="1432561" y="-97446"/>
                  <a:pt x="1655546" y="30681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87271" y="578714"/>
            <a:ext cx="2137573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/>
              <a:t>receive votes from</a:t>
            </a:r>
            <a:br>
              <a:rPr lang="en-US" sz="2000" dirty="0"/>
            </a:br>
            <a:r>
              <a:rPr lang="en-US" sz="2000" dirty="0"/>
              <a:t>majority of servers</a:t>
            </a:r>
          </a:p>
        </p:txBody>
      </p:sp>
      <p:sp>
        <p:nvSpPr>
          <p:cNvPr id="27" name="Freeform 26"/>
          <p:cNvSpPr/>
          <p:nvPr/>
        </p:nvSpPr>
        <p:spPr>
          <a:xfrm>
            <a:off x="7298678" y="979040"/>
            <a:ext cx="500310" cy="480386"/>
          </a:xfrm>
          <a:custGeom>
            <a:avLst/>
            <a:gdLst>
              <a:gd name="connsiteX0" fmla="*/ 0 w 413887"/>
              <a:gd name="connsiteY0" fmla="*/ 19661 h 29286"/>
              <a:gd name="connsiteX1" fmla="*/ 413887 w 413887"/>
              <a:gd name="connsiteY1" fmla="*/ 29286 h 29286"/>
              <a:gd name="connsiteX0" fmla="*/ 46492 w 460379"/>
              <a:gd name="connsiteY0" fmla="*/ 242950 h 252575"/>
              <a:gd name="connsiteX1" fmla="*/ 460379 w 460379"/>
              <a:gd name="connsiteY1" fmla="*/ 252575 h 252575"/>
              <a:gd name="connsiteX0" fmla="*/ 34625 w 483137"/>
              <a:gd name="connsiteY0" fmla="*/ 439122 h 448747"/>
              <a:gd name="connsiteX1" fmla="*/ 448512 w 483137"/>
              <a:gd name="connsiteY1" fmla="*/ 448747 h 448747"/>
              <a:gd name="connsiteX0" fmla="*/ 53980 w 500310"/>
              <a:gd name="connsiteY0" fmla="*/ 470761 h 480386"/>
              <a:gd name="connsiteX1" fmla="*/ 467867 w 500310"/>
              <a:gd name="connsiteY1" fmla="*/ 480386 h 4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310" h="480386">
                <a:moveTo>
                  <a:pt x="53980" y="470761"/>
                </a:moveTo>
                <a:cubicBezTo>
                  <a:pt x="-225153" y="-144455"/>
                  <a:pt x="679624" y="-172527"/>
                  <a:pt x="467867" y="480386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17642" y="378189"/>
            <a:ext cx="1526956" cy="608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/>
              <a:t>timeout,</a:t>
            </a:r>
            <a:br>
              <a:rPr lang="en-US" sz="2000" dirty="0"/>
            </a:br>
            <a:r>
              <a:rPr lang="en-US" sz="2000" dirty="0"/>
              <a:t>new election</a:t>
            </a:r>
          </a:p>
        </p:txBody>
      </p:sp>
      <p:sp>
        <p:nvSpPr>
          <p:cNvPr id="29" name="Freeform 28"/>
          <p:cNvSpPr/>
          <p:nvPr/>
        </p:nvSpPr>
        <p:spPr>
          <a:xfrm>
            <a:off x="4561283" y="1988817"/>
            <a:ext cx="2974253" cy="590137"/>
          </a:xfrm>
          <a:custGeom>
            <a:avLst/>
            <a:gdLst>
              <a:gd name="connsiteX0" fmla="*/ 2974206 w 2974206"/>
              <a:gd name="connsiteY0" fmla="*/ 64833 h 64833"/>
              <a:gd name="connsiteX1" fmla="*/ 0 w 2974206"/>
              <a:gd name="connsiteY1" fmla="*/ 64833 h 64833"/>
              <a:gd name="connsiteX0" fmla="*/ 2974206 w 2974206"/>
              <a:gd name="connsiteY0" fmla="*/ 2990 h 304592"/>
              <a:gd name="connsiteX1" fmla="*/ 0 w 2974206"/>
              <a:gd name="connsiteY1" fmla="*/ 2990 h 304592"/>
              <a:gd name="connsiteX0" fmla="*/ 2974206 w 2974206"/>
              <a:gd name="connsiteY0" fmla="*/ 0 h 358866"/>
              <a:gd name="connsiteX1" fmla="*/ 0 w 2974206"/>
              <a:gd name="connsiteY1" fmla="*/ 0 h 358866"/>
              <a:gd name="connsiteX0" fmla="*/ 2974206 w 2974206"/>
              <a:gd name="connsiteY0" fmla="*/ 0 h 342000"/>
              <a:gd name="connsiteX1" fmla="*/ 0 w 2974206"/>
              <a:gd name="connsiteY1" fmla="*/ 0 h 342000"/>
              <a:gd name="connsiteX0" fmla="*/ 2974206 w 2974206"/>
              <a:gd name="connsiteY0" fmla="*/ 0 h 386787"/>
              <a:gd name="connsiteX1" fmla="*/ 0 w 2974206"/>
              <a:gd name="connsiteY1" fmla="*/ 0 h 386787"/>
              <a:gd name="connsiteX0" fmla="*/ 2974253 w 2974253"/>
              <a:gd name="connsiteY0" fmla="*/ 0 h 590137"/>
              <a:gd name="connsiteX1" fmla="*/ 47 w 2974253"/>
              <a:gd name="connsiteY1" fmla="*/ 0 h 59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4253" h="590137">
                <a:moveTo>
                  <a:pt x="2974253" y="0"/>
                </a:moveTo>
                <a:cubicBezTo>
                  <a:pt x="2563576" y="338488"/>
                  <a:pt x="-12787" y="1138990"/>
                  <a:pt x="47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60228" y="1988817"/>
            <a:ext cx="4677878" cy="391941"/>
          </a:xfrm>
          <a:custGeom>
            <a:avLst/>
            <a:gdLst>
              <a:gd name="connsiteX0" fmla="*/ 4677878 w 4677878"/>
              <a:gd name="connsiteY0" fmla="*/ 75947 h 75947"/>
              <a:gd name="connsiteX1" fmla="*/ 0 w 4677878"/>
              <a:gd name="connsiteY1" fmla="*/ 75947 h 75947"/>
              <a:gd name="connsiteX0" fmla="*/ 4677878 w 4677878"/>
              <a:gd name="connsiteY0" fmla="*/ 3074 h 413768"/>
              <a:gd name="connsiteX1" fmla="*/ 0 w 4677878"/>
              <a:gd name="connsiteY1" fmla="*/ 3074 h 413768"/>
              <a:gd name="connsiteX0" fmla="*/ 4677878 w 4677878"/>
              <a:gd name="connsiteY0" fmla="*/ 0 h 468982"/>
              <a:gd name="connsiteX1" fmla="*/ 0 w 4677878"/>
              <a:gd name="connsiteY1" fmla="*/ 0 h 468982"/>
              <a:gd name="connsiteX0" fmla="*/ 4677878 w 4677878"/>
              <a:gd name="connsiteY0" fmla="*/ 0 h 409604"/>
              <a:gd name="connsiteX1" fmla="*/ 0 w 4677878"/>
              <a:gd name="connsiteY1" fmla="*/ 0 h 409604"/>
              <a:gd name="connsiteX0" fmla="*/ 4677878 w 4677878"/>
              <a:gd name="connsiteY0" fmla="*/ 0 h 384212"/>
              <a:gd name="connsiteX1" fmla="*/ 0 w 4677878"/>
              <a:gd name="connsiteY1" fmla="*/ 0 h 384212"/>
              <a:gd name="connsiteX0" fmla="*/ 4677878 w 4677878"/>
              <a:gd name="connsiteY0" fmla="*/ 0 h 391941"/>
              <a:gd name="connsiteX1" fmla="*/ 0 w 4677878"/>
              <a:gd name="connsiteY1" fmla="*/ 0 h 39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878" h="391941">
                <a:moveTo>
                  <a:pt x="4677878" y="0"/>
                </a:moveTo>
                <a:cubicBezTo>
                  <a:pt x="4561573" y="213360"/>
                  <a:pt x="575911" y="763604"/>
                  <a:pt x="0" y="0"/>
                </a:cubicBezTo>
              </a:path>
            </a:pathLst>
          </a:custGeom>
          <a:noFill/>
          <a:ln>
            <a:solidFill>
              <a:schemeClr val="accent4"/>
            </a:solidFill>
            <a:tailEnd type="triangle" w="med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184727" y="2283189"/>
            <a:ext cx="2071401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/>
              <a:t>discover server with</a:t>
            </a:r>
            <a:br>
              <a:rPr lang="en-US" dirty="0"/>
            </a:br>
            <a:r>
              <a:rPr lang="en-US" dirty="0"/>
              <a:t> higher term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65868" y="1978389"/>
            <a:ext cx="741870" cy="483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600" dirty="0"/>
              <a:t>“step</a:t>
            </a:r>
            <a:br>
              <a:rPr lang="en-US" sz="1600" dirty="0"/>
            </a:br>
            <a:r>
              <a:rPr lang="en-US" sz="1600" dirty="0"/>
              <a:t>down”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761956" y="4580350"/>
            <a:ext cx="9144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61956" y="4580350"/>
            <a:ext cx="762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4342356" y="5189950"/>
            <a:ext cx="5943600" cy="0"/>
          </a:xfrm>
          <a:prstGeom prst="line">
            <a:avLst/>
          </a:prstGeom>
          <a:ln w="38100" cap="rnd"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4723356" y="4580350"/>
            <a:ext cx="685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23356" y="4580350"/>
            <a:ext cx="304799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780756" y="4580350"/>
            <a:ext cx="3810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37956" y="4580350"/>
            <a:ext cx="14478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237956" y="4580350"/>
            <a:ext cx="1524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485356" y="4580350"/>
            <a:ext cx="1219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485356" y="4580350"/>
            <a:ext cx="228600" cy="457200"/>
          </a:xfrm>
          <a:prstGeom prst="rect">
            <a:avLst/>
          </a:prstGeom>
          <a:solidFill>
            <a:srgbClr val="B3C7EF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7522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Term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7809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Term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628356" y="4334129"/>
            <a:ext cx="685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Term 3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478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Term 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05128" y="4334129"/>
            <a:ext cx="6280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Term 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76356" y="5189950"/>
            <a:ext cx="3879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99556" y="5570950"/>
            <a:ext cx="9377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Elections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794774" y="5570950"/>
            <a:ext cx="18889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Normal Operation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49519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091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1523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066756" y="5037550"/>
            <a:ext cx="15240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91866" y="5570950"/>
            <a:ext cx="9984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Split Vote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971256" y="5037550"/>
            <a:ext cx="0" cy="533400"/>
          </a:xfrm>
          <a:prstGeom prst="line">
            <a:avLst/>
          </a:prstGeom>
          <a:ln w="19050" cap="rnd">
            <a:solidFill>
              <a:schemeClr val="accent4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97023" y="1448074"/>
            <a:ext cx="29890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Raft Server States: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5018" y="4547340"/>
            <a:ext cx="32742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Raft Time Evolution:</a:t>
            </a:r>
          </a:p>
        </p:txBody>
      </p:sp>
    </p:spTree>
    <p:extLst>
      <p:ext uri="{BB962C8B-B14F-4D97-AF65-F5344CB8AC3E}">
        <p14:creationId xmlns:p14="http://schemas.microsoft.com/office/powerpoint/2010/main" val="164412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Raft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Election Safety: </a:t>
            </a:r>
            <a:r>
              <a:rPr lang="en-US" dirty="0"/>
              <a:t>At most, only one leader can be elected</a:t>
            </a:r>
            <a:endParaRPr lang="en-US" b="1" dirty="0"/>
          </a:p>
          <a:p>
            <a:r>
              <a:rPr lang="en-US" b="1" dirty="0"/>
              <a:t>Leader Append-Only: </a:t>
            </a:r>
            <a:r>
              <a:rPr lang="en-US" dirty="0"/>
              <a:t>Leaders can only append entries to their logs. They never overwrite old entries.</a:t>
            </a:r>
          </a:p>
          <a:p>
            <a:r>
              <a:rPr lang="en-US" b="1" dirty="0"/>
              <a:t>Log Matching</a:t>
            </a:r>
            <a:r>
              <a:rPr lang="en-US" dirty="0"/>
              <a:t>: if two logs have the same index and same term, then the logs are identical in all entries up to that index</a:t>
            </a:r>
          </a:p>
          <a:p>
            <a:r>
              <a:rPr lang="en-US" b="1" dirty="0"/>
              <a:t>Leader Completeness: </a:t>
            </a:r>
            <a:r>
              <a:rPr lang="en-US" dirty="0"/>
              <a:t>If a log entry is committed in a given term, then the entry will appear in the logs of leaders of future terms</a:t>
            </a:r>
            <a:endParaRPr lang="en-US" b="1" dirty="0"/>
          </a:p>
          <a:p>
            <a:r>
              <a:rPr lang="en-US" b="1" dirty="0"/>
              <a:t>State Machine Safety: </a:t>
            </a:r>
            <a:r>
              <a:rPr lang="en-US" dirty="0"/>
              <a:t>if a server has applied an entry, no server will ever overwrite this entry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200384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Desirable qualities, but how do we implement it?</a:t>
            </a:r>
          </a:p>
        </p:txBody>
      </p:sp>
    </p:spTree>
    <p:extLst>
      <p:ext uri="{BB962C8B-B14F-4D97-AF65-F5344CB8AC3E}">
        <p14:creationId xmlns:p14="http://schemas.microsoft.com/office/powerpoint/2010/main" val="6968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and Committed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Servers can have log entries that are volatile</a:t>
            </a:r>
          </a:p>
          <a:p>
            <a:r>
              <a:rPr lang="en-US" dirty="0"/>
              <a:t>Log entries are only </a:t>
            </a:r>
            <a:r>
              <a:rPr lang="en-US" b="1" dirty="0"/>
              <a:t>committed </a:t>
            </a:r>
            <a:r>
              <a:rPr lang="en-US" dirty="0"/>
              <a:t>after a majority of servers have accepted the log message.</a:t>
            </a:r>
          </a:p>
          <a:p>
            <a:r>
              <a:rPr lang="en-US" b="1" dirty="0"/>
              <a:t>Committed logs are guaranteed</a:t>
            </a:r>
            <a:endParaRPr lang="en-US" dirty="0"/>
          </a:p>
          <a:p>
            <a:r>
              <a:rPr lang="en-US" dirty="0"/>
              <a:t>Clients only get acknowledgements about committed log entries</a:t>
            </a:r>
          </a:p>
        </p:txBody>
      </p:sp>
    </p:spTree>
    <p:extLst>
      <p:ext uri="{BB962C8B-B14F-4D97-AF65-F5344CB8AC3E}">
        <p14:creationId xmlns:p14="http://schemas.microsoft.com/office/powerpoint/2010/main" val="100695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4876800"/>
            <a:ext cx="8229600" cy="14478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Log entry = index, term, command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Log stored on stable storage (disk); survives crashes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Entry </a:t>
            </a:r>
            <a:r>
              <a:rPr lang="en-US" sz="2000" dirty="0">
                <a:solidFill>
                  <a:schemeClr val="accent4"/>
                </a:solidFill>
              </a:rPr>
              <a:t>committed</a:t>
            </a:r>
            <a:r>
              <a:rPr lang="en-US" sz="2000" dirty="0"/>
              <a:t> if known to be stored on majority of servers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Durable, will eventually be executed by state machines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March 3,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77201" y="1522513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leader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077201" y="3084613"/>
            <a:ext cx="10130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08042" y="1143001"/>
            <a:ext cx="511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term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94092" y="1865124"/>
            <a:ext cx="11253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F4899"/>
                </a:solidFill>
              </a:rPr>
              <a:t>command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2900414" y="1318653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0" name="Freeform 109"/>
          <p:cNvSpPr/>
          <p:nvPr/>
        </p:nvSpPr>
        <p:spPr>
          <a:xfrm flipV="1">
            <a:off x="2895601" y="1778260"/>
            <a:ext cx="375385" cy="240640"/>
          </a:xfrm>
          <a:custGeom>
            <a:avLst/>
            <a:gdLst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0 h 240632"/>
              <a:gd name="connsiteX1" fmla="*/ 375385 w 375385"/>
              <a:gd name="connsiteY1" fmla="*/ 240632 h 240632"/>
              <a:gd name="connsiteX0" fmla="*/ 0 w 375385"/>
              <a:gd name="connsiteY0" fmla="*/ 8 h 240640"/>
              <a:gd name="connsiteX1" fmla="*/ 375385 w 375385"/>
              <a:gd name="connsiteY1" fmla="*/ 240640 h 24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385" h="240640">
                <a:moveTo>
                  <a:pt x="0" y="8"/>
                </a:moveTo>
                <a:cubicBezTo>
                  <a:pt x="363353" y="-1597"/>
                  <a:pt x="-33689" y="237432"/>
                  <a:pt x="375385" y="240640"/>
                </a:cubicBezTo>
              </a:path>
            </a:pathLst>
          </a:cu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2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Election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Leaders send heartbeat messages periodically</a:t>
            </a:r>
          </a:p>
          <a:p>
            <a:r>
              <a:rPr lang="en-US" dirty="0"/>
              <a:t>If a </a:t>
            </a:r>
            <a:r>
              <a:rPr lang="en-US" b="1" dirty="0"/>
              <a:t>follower</a:t>
            </a:r>
            <a:r>
              <a:rPr lang="en-US" dirty="0"/>
              <a:t> doesn’t receive a heartbeat during an “election timeout” period, it changes to a </a:t>
            </a:r>
            <a:r>
              <a:rPr lang="en-US" b="1" dirty="0"/>
              <a:t>candidate.</a:t>
            </a:r>
          </a:p>
          <a:p>
            <a:r>
              <a:rPr lang="en-US" dirty="0"/>
              <a:t>The candidate votes for itself</a:t>
            </a:r>
          </a:p>
          <a:p>
            <a:r>
              <a:rPr lang="en-US" dirty="0"/>
              <a:t>The candidate sends </a:t>
            </a:r>
            <a:r>
              <a:rPr lang="en-US" dirty="0" err="1"/>
              <a:t>RequestVote</a:t>
            </a:r>
            <a:r>
              <a:rPr lang="en-US" dirty="0"/>
              <a:t> messages to all other servers</a:t>
            </a:r>
          </a:p>
          <a:p>
            <a:pPr lvl="1"/>
            <a:r>
              <a:rPr lang="en-US" dirty="0"/>
              <a:t>Candidate sends its term and index to all the other servers</a:t>
            </a:r>
          </a:p>
          <a:p>
            <a:pPr lvl="1"/>
            <a:r>
              <a:rPr lang="en-US" dirty="0"/>
              <a:t>If a server is in follower state and receives a </a:t>
            </a:r>
            <a:r>
              <a:rPr lang="en-US" dirty="0" err="1"/>
              <a:t>RequestVote</a:t>
            </a:r>
            <a:r>
              <a:rPr lang="en-US" dirty="0"/>
              <a:t>, it votes for the candidate if the candidate’s last term and index are &gt;= its own committed messages</a:t>
            </a:r>
          </a:p>
          <a:p>
            <a:pPr lvl="1"/>
            <a:r>
              <a:rPr lang="en-US" dirty="0"/>
              <a:t>If the server is in candidate state and has a term and index &lt; the other candidate’s, it reverts to follower state and votes for the candidate</a:t>
            </a:r>
          </a:p>
          <a:p>
            <a:r>
              <a:rPr lang="en-US" dirty="0"/>
              <a:t>When a candidate receives votes from a majority of servers, it wins the election and becomes the new leader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3171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4092" y="4702604"/>
            <a:ext cx="8571839" cy="182462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Candidates C2 and C4 can win the election with 3 votes</a:t>
            </a:r>
            <a:endParaRPr lang="en-US" sz="1200" dirty="0"/>
          </a:p>
          <a:p>
            <a:pPr lvl="1"/>
            <a:r>
              <a:rPr lang="en-US" sz="1200" dirty="0"/>
              <a:t>Candidates C1 and C3 will vote for either</a:t>
            </a:r>
          </a:p>
          <a:p>
            <a:pPr lvl="1"/>
            <a:r>
              <a:rPr lang="en-US" sz="1200" dirty="0"/>
              <a:t>Candidate C4 can win if gets votes from C1 and C3 before contacting Candidate 2</a:t>
            </a:r>
          </a:p>
          <a:p>
            <a:r>
              <a:rPr lang="en-US" sz="1600" dirty="0"/>
              <a:t>Note a split election is possible: Candidate 1 votes for Candidate 2, and Candidate 3 votes for Candidate 4</a:t>
            </a:r>
            <a:endParaRPr lang="en-US" sz="1200" dirty="0"/>
          </a:p>
          <a:p>
            <a:r>
              <a:rPr lang="en-US" sz="1600" dirty="0"/>
              <a:t>Log entry 8 was not committed, but that’s ok: the client hasn’t received an acknowledgement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8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8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100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7200" y="14478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14478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150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2484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81800" y="14478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528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81600" y="20574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100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7200" y="20574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20574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528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816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100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67200" y="26670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724400" y="26670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50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484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26670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sub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528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0" y="32766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528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816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jmp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cmp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67200" y="3886200"/>
            <a:ext cx="457200" cy="4572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ret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886200"/>
            <a:ext cx="457200" cy="4572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mov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150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div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248400" y="3886200"/>
            <a:ext cx="533400" cy="4572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>
                <a:solidFill>
                  <a:srgbClr val="000000"/>
                </a:solidFill>
              </a:rPr>
              <a:t>shl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42362" y="1522513"/>
            <a:ext cx="1183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Old leader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77201" y="1086051"/>
            <a:ext cx="1027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67839" y="3063185"/>
            <a:ext cx="24333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 Candidates 1, 2, 3, 4</a:t>
            </a:r>
          </a:p>
        </p:txBody>
      </p:sp>
      <p:sp>
        <p:nvSpPr>
          <p:cNvPr id="97" name="Right Brace 96"/>
          <p:cNvSpPr/>
          <p:nvPr/>
        </p:nvSpPr>
        <p:spPr>
          <a:xfrm>
            <a:off x="7620000" y="2057400"/>
            <a:ext cx="228600" cy="2362200"/>
          </a:xfrm>
          <a:prstGeom prst="rightBrace">
            <a:avLst>
              <a:gd name="adj1" fmla="val 37205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52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781800" y="4419600"/>
            <a:ext cx="0" cy="228600"/>
          </a:xfrm>
          <a:prstGeom prst="line">
            <a:avLst/>
          </a:prstGeom>
          <a:ln w="28575" cap="rnd"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533900"/>
            <a:ext cx="3429000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077201" y="4340424"/>
            <a:ext cx="2021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A5001E"/>
                </a:solidFill>
              </a:rPr>
              <a:t>committed entries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58198" y="211476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61408" y="2705408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61408" y="3320534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61202" y="3974989"/>
            <a:ext cx="81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C4</a:t>
            </a:r>
          </a:p>
        </p:txBody>
      </p:sp>
    </p:spTree>
    <p:extLst>
      <p:ext uri="{BB962C8B-B14F-4D97-AF65-F5344CB8AC3E}">
        <p14:creationId xmlns:p14="http://schemas.microsoft.com/office/powerpoint/2010/main" val="139230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Elections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 candidate receives a majority of votes, the election fails and must be held again.</a:t>
            </a:r>
          </a:p>
          <a:p>
            <a:r>
              <a:rPr lang="en-US" dirty="0"/>
              <a:t>Raft uses random election timeouts. </a:t>
            </a:r>
          </a:p>
          <a:p>
            <a:r>
              <a:rPr lang="en-US" dirty="0"/>
              <a:t>If a leader hasn’t been elected within the election time out, a candidate increments its term and starts a new election.</a:t>
            </a:r>
          </a:p>
          <a:p>
            <a:r>
              <a:rPr lang="en-US" dirty="0"/>
              <a:t>Each server has a different time out, chosen at random.</a:t>
            </a:r>
          </a:p>
          <a:p>
            <a:pPr lvl="1"/>
            <a:r>
              <a:rPr lang="en-US" dirty="0"/>
              <a:t>Typically, only one server at a time will be in candidate state</a:t>
            </a:r>
          </a:p>
          <a:p>
            <a:r>
              <a:rPr lang="en-US" dirty="0"/>
              <a:t>This randomness is key for the system to find a new leader quickly</a:t>
            </a:r>
          </a:p>
        </p:txBody>
      </p:sp>
    </p:spTree>
    <p:extLst>
      <p:ext uri="{BB962C8B-B14F-4D97-AF65-F5344CB8AC3E}">
        <p14:creationId xmlns:p14="http://schemas.microsoft.com/office/powerpoint/2010/main" val="18580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1133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219201"/>
            <a:ext cx="4267200" cy="4267200"/>
          </a:xfrm>
        </p:spPr>
        <p:txBody>
          <a:bodyPr/>
          <a:lstStyle/>
          <a:p>
            <a:r>
              <a:rPr lang="en-US" dirty="0"/>
              <a:t>For a leader to decide an entry is committed:</a:t>
            </a:r>
          </a:p>
          <a:p>
            <a:pPr lvl="1"/>
            <a:r>
              <a:rPr lang="en-US" dirty="0"/>
              <a:t>Must be stored on a majority of servers</a:t>
            </a:r>
          </a:p>
          <a:p>
            <a:pPr lvl="1"/>
            <a:r>
              <a:rPr lang="en-US" b="1" dirty="0"/>
              <a:t>At least one new entry from leader’s term must also be stored on majority of servers</a:t>
            </a:r>
          </a:p>
          <a:p>
            <a:r>
              <a:rPr lang="en-US" dirty="0"/>
              <a:t>Once entry 4 committed:</a:t>
            </a:r>
          </a:p>
          <a:p>
            <a:pPr lvl="1"/>
            <a:r>
              <a:rPr lang="en-US" dirty="0"/>
              <a:t>s</a:t>
            </a:r>
            <a:r>
              <a:rPr lang="en-US" baseline="-25000" dirty="0"/>
              <a:t>5</a:t>
            </a:r>
            <a:r>
              <a:rPr lang="en-US" dirty="0"/>
              <a:t> cannot be elected leader for term 5</a:t>
            </a:r>
          </a:p>
          <a:p>
            <a:pPr lvl="1"/>
            <a:r>
              <a:rPr lang="en-US" dirty="0"/>
              <a:t>Entries 3 and 4 both safe</a:t>
            </a:r>
            <a:endParaRPr lang="en-US" baseline="-25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0" y="304800"/>
            <a:ext cx="8534400" cy="609600"/>
          </a:xfrm>
        </p:spPr>
        <p:txBody>
          <a:bodyPr/>
          <a:lstStyle/>
          <a:p>
            <a:r>
              <a:rPr lang="en-US" dirty="0"/>
              <a:t>New Commitment Rules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0" y="1828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F4899"/>
                </a:solidFill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390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39000" y="2743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3276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3810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9000" y="4343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77000" y="2261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7000" y="2795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77000" y="3328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77000" y="3862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77000" y="4395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20000" y="2743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20000" y="3276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0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010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01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55738" y="2152051"/>
            <a:ext cx="12954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1F4899"/>
                </a:solidFill>
              </a:rPr>
              <a:t>Leader for</a:t>
            </a:r>
            <a:br>
              <a:rPr lang="en-US" dirty="0">
                <a:solidFill>
                  <a:srgbClr val="1F4899"/>
                </a:solidFill>
              </a:rPr>
            </a:br>
            <a:r>
              <a:rPr lang="en-US" dirty="0">
                <a:solidFill>
                  <a:srgbClr val="1F4899"/>
                </a:solidFill>
              </a:rPr>
              <a:t>term 4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8610600" y="2400300"/>
            <a:ext cx="609600" cy="0"/>
          </a:xfrm>
          <a:prstGeom prst="line">
            <a:avLst/>
          </a:prstGeom>
          <a:ln w="19050" cap="rnd">
            <a:solidFill>
              <a:schemeClr val="tx2"/>
            </a:solidFill>
            <a:tailEnd type="triangle" w="sm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01000" y="27432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1000" y="3276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3793" y="5486401"/>
            <a:ext cx="78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F4899"/>
                </a:solidFill>
              </a:rPr>
              <a:t>Combination of election rules and commitment rules</a:t>
            </a:r>
            <a:br>
              <a:rPr lang="en-US" sz="2400" b="1" dirty="0">
                <a:solidFill>
                  <a:srgbClr val="1F4899"/>
                </a:solidFill>
              </a:rPr>
            </a:br>
            <a:r>
              <a:rPr lang="en-US" sz="2400" b="1" dirty="0">
                <a:solidFill>
                  <a:srgbClr val="1F4899"/>
                </a:solidFill>
              </a:rPr>
              <a:t>makes Raft safe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82000" y="4343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28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278037"/>
            <a:ext cx="10515600" cy="132556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 err="1"/>
              <a:t>ZooKeeper</a:t>
            </a:r>
            <a:r>
              <a:rPr lang="en" dirty="0"/>
              <a:t>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043595"/>
            <a:ext cx="10515600" cy="2301449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558800" indent="-457200">
              <a:buClr>
                <a:srgbClr val="000000"/>
              </a:buClr>
              <a:buSzPct val="100000"/>
            </a:pPr>
            <a:r>
              <a:rPr lang="en" dirty="0" err="1"/>
              <a:t>ZooKeeper</a:t>
            </a:r>
            <a:r>
              <a:rPr lang="en" dirty="0"/>
              <a:t> Service is replicated over a set of machines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All machines store a copy of the data in memory</a:t>
            </a:r>
            <a:r>
              <a:rPr lang="en-US" dirty="0"/>
              <a:t> (!)</a:t>
            </a:r>
            <a:endParaRPr lang="en" dirty="0"/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A leader is elected on service startup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Clients only connect to a single ZooKeeper server &amp; maintains a TCP connection.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" dirty="0"/>
              <a:t>Client can read from any Zookeeper server</a:t>
            </a:r>
            <a:r>
              <a:rPr lang="en-US" dirty="0"/>
              <a:t>.</a:t>
            </a:r>
          </a:p>
          <a:p>
            <a:pPr marL="558800" indent="-457200">
              <a:buClr>
                <a:srgbClr val="000000"/>
              </a:buClr>
              <a:buSzPct val="100000"/>
            </a:pPr>
            <a:r>
              <a:rPr lang="en-US" dirty="0"/>
              <a:t>W</a:t>
            </a:r>
            <a:r>
              <a:rPr lang="en" dirty="0"/>
              <a:t>rites go through the leader &amp; need majority consensus.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950" y="1810990"/>
            <a:ext cx="6346100" cy="19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095500" y="6345044"/>
            <a:ext cx="8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https://cwiki.apache.org/confluence/display/ZOOKEEPER/ProjectDescription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671" y="3134912"/>
            <a:ext cx="17308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your </a:t>
            </a:r>
            <a:r>
              <a:rPr lang="en-US" dirty="0" err="1"/>
              <a:t>microservices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28158" y="3458078"/>
            <a:ext cx="745671" cy="9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14113" y="1923374"/>
            <a:ext cx="226423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Zookeeper is itself an interesting </a:t>
            </a:r>
            <a:r>
              <a:rPr lang="en-US"/>
              <a:t>distributed system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</p:cNvCxnSpPr>
          <p:nvPr/>
        </p:nvCxnSpPr>
        <p:spPr>
          <a:xfrm flipH="1">
            <a:off x="8686800" y="2385039"/>
            <a:ext cx="827313" cy="2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3458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Leader changes can result in log inconsistencies: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Inconsistencies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14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5800" y="2209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57800" y="2209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38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9800" y="2209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1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62800" y="2209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5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76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7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38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81800" y="17526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86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67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0" y="1752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1795900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800" y="21566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term 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33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76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14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495800" y="2895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57800" y="28956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38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19800" y="28956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00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781800" y="28956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33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876800" y="3429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114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5800" y="3429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733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76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14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495800" y="3962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257800" y="3962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38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019800" y="3962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81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162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543800" y="3962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76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14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95800" y="4495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57800" y="4495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638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19800" y="44958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400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781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162800" y="44958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33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876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114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495800" y="5029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257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33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114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495800" y="5562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7" name="Right Brace 106"/>
          <p:cNvSpPr/>
          <p:nvPr/>
        </p:nvSpPr>
        <p:spPr>
          <a:xfrm flipH="1">
            <a:off x="2895600" y="2819400"/>
            <a:ext cx="152400" cy="32004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828800" y="4175945"/>
            <a:ext cx="182880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possible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638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019800" y="50292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543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924800" y="4495800"/>
            <a:ext cx="381000" cy="381000"/>
          </a:xfrm>
          <a:prstGeom prst="rect">
            <a:avLst/>
          </a:prstGeom>
          <a:solidFill>
            <a:srgbClr val="EECBA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876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257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543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019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400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781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162800" y="5562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638800" y="5562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276600" y="2947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76600" y="34810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276600" y="40144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(c)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76600" y="4547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(d)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76600" y="50812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(e)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76600" y="5614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(f)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91600" y="4624954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Extraneous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4800600" y="5486400"/>
            <a:ext cx="3200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7467600" y="38862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086600" y="2819400"/>
            <a:ext cx="533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5181600" y="3352800"/>
            <a:ext cx="2438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8069452" y="4153546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991601" y="304800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A5001E"/>
                </a:solidFill>
              </a:rPr>
              <a:t>Missing</a:t>
            </a:r>
            <a:br>
              <a:rPr lang="en-US" dirty="0">
                <a:solidFill>
                  <a:srgbClr val="A5001E"/>
                </a:solidFill>
              </a:rPr>
            </a:br>
            <a:r>
              <a:rPr lang="en-US" dirty="0">
                <a:solidFill>
                  <a:srgbClr val="A5001E"/>
                </a:solidFill>
              </a:rPr>
              <a:t>Entries</a:t>
            </a:r>
          </a:p>
        </p:txBody>
      </p:sp>
      <p:sp>
        <p:nvSpPr>
          <p:cNvPr id="138" name="Freeform 137"/>
          <p:cNvSpPr/>
          <p:nvPr/>
        </p:nvSpPr>
        <p:spPr>
          <a:xfrm>
            <a:off x="7697492" y="3068665"/>
            <a:ext cx="1294108" cy="284136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 flipV="1">
            <a:off x="8077201" y="5029200"/>
            <a:ext cx="906651" cy="723254"/>
          </a:xfrm>
          <a:custGeom>
            <a:avLst/>
            <a:gdLst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89"/>
              <a:gd name="connsiteX1" fmla="*/ 0 w 906651"/>
              <a:gd name="connsiteY1" fmla="*/ 0 h 1131389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  <a:gd name="connsiteX0" fmla="*/ 906651 w 906651"/>
              <a:gd name="connsiteY0" fmla="*/ 1131376 h 1131376"/>
              <a:gd name="connsiteX1" fmla="*/ 0 w 906651"/>
              <a:gd name="connsiteY1" fmla="*/ 0 h 113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651" h="1131376">
                <a:moveTo>
                  <a:pt x="906651" y="1131376"/>
                </a:moveTo>
                <a:cubicBezTo>
                  <a:pt x="425557" y="1128147"/>
                  <a:pt x="680634" y="1291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 flipV="1">
            <a:off x="7696200" y="3428999"/>
            <a:ext cx="1294108" cy="247850"/>
          </a:xfrm>
          <a:custGeom>
            <a:avLst/>
            <a:gdLst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  <a:gd name="connsiteX0" fmla="*/ 1294108 w 1294108"/>
              <a:gd name="connsiteY0" fmla="*/ 302217 h 302217"/>
              <a:gd name="connsiteX1" fmla="*/ 0 w 1294108"/>
              <a:gd name="connsiteY1" fmla="*/ 0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108" h="302217">
                <a:moveTo>
                  <a:pt x="1294108" y="302217"/>
                </a:moveTo>
                <a:cubicBezTo>
                  <a:pt x="505681" y="295114"/>
                  <a:pt x="810535" y="1679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324600" y="4953000"/>
            <a:ext cx="1295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467600" y="4419600"/>
            <a:ext cx="914400" cy="533400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492067" y="4834469"/>
            <a:ext cx="482600" cy="118589"/>
          </a:xfrm>
          <a:custGeom>
            <a:avLst/>
            <a:gdLst>
              <a:gd name="connsiteX0" fmla="*/ 482600 w 482600"/>
              <a:gd name="connsiteY0" fmla="*/ 132012 h 132012"/>
              <a:gd name="connsiteX1" fmla="*/ 0 w 482600"/>
              <a:gd name="connsiteY1" fmla="*/ 13479 h 132012"/>
              <a:gd name="connsiteX0" fmla="*/ 482600 w 482600"/>
              <a:gd name="connsiteY0" fmla="*/ 126727 h 126746"/>
              <a:gd name="connsiteX1" fmla="*/ 0 w 482600"/>
              <a:gd name="connsiteY1" fmla="*/ 8194 h 126746"/>
              <a:gd name="connsiteX0" fmla="*/ 482600 w 482600"/>
              <a:gd name="connsiteY0" fmla="*/ 118533 h 118589"/>
              <a:gd name="connsiteX1" fmla="*/ 0 w 482600"/>
              <a:gd name="connsiteY1" fmla="*/ 0 h 11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118589">
                <a:moveTo>
                  <a:pt x="482600" y="118533"/>
                </a:moveTo>
                <a:cubicBezTo>
                  <a:pt x="268111" y="120649"/>
                  <a:pt x="129823" y="63500"/>
                  <a:pt x="0" y="0"/>
                </a:cubicBezTo>
              </a:path>
            </a:pathLst>
          </a:custGeom>
          <a:noFill/>
          <a:ln w="19050">
            <a:solidFill>
              <a:schemeClr val="accent4"/>
            </a:solidFill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48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3048000"/>
          </a:xfrm>
        </p:spPr>
        <p:txBody>
          <a:bodyPr/>
          <a:lstStyle/>
          <a:p>
            <a:r>
              <a:rPr lang="en-US" sz="2000" dirty="0"/>
              <a:t>New leader must make follower logs consistent with its own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Delete extraneous entries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Fill in missing entries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Leader keeps </a:t>
            </a:r>
            <a:r>
              <a:rPr lang="en-US" sz="2000" dirty="0" err="1"/>
              <a:t>nextIndex</a:t>
            </a:r>
            <a:r>
              <a:rPr lang="en-US" sz="2000" dirty="0"/>
              <a:t> for each follower: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Index of next log entry to send to that follower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Initialized to (1 + leader’s last index)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When </a:t>
            </a:r>
            <a:r>
              <a:rPr lang="en-US" sz="2000" dirty="0" err="1"/>
              <a:t>AppendEntries</a:t>
            </a:r>
            <a:r>
              <a:rPr lang="en-US" sz="2000" dirty="0"/>
              <a:t> consistency check fails, decrement </a:t>
            </a:r>
            <a:r>
              <a:rPr lang="en-US" sz="2000" dirty="0" err="1"/>
              <a:t>nextIndex</a:t>
            </a:r>
            <a:r>
              <a:rPr lang="en-US" sz="2000" dirty="0"/>
              <a:t> and try again: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Follower Logs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45720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45720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41148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0" y="4114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41455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46406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67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10200" y="52578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48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29200" y="52578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59436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" name="Right Brace 37"/>
          <p:cNvSpPr/>
          <p:nvPr/>
        </p:nvSpPr>
        <p:spPr>
          <a:xfrm flipH="1">
            <a:off x="3429000" y="5181600"/>
            <a:ext cx="152400" cy="1219200"/>
          </a:xfrm>
          <a:prstGeom prst="rightBrace">
            <a:avLst>
              <a:gd name="adj1" fmla="val 33757"/>
              <a:gd name="adj2" fmla="val 50000"/>
            </a:avLst>
          </a:prstGeom>
          <a:ln w="19050" cap="rnd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62200" y="5781575"/>
            <a:ext cx="910506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59436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59436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10000" y="53098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10000" y="5995602"/>
            <a:ext cx="38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50" name="Freeform 49"/>
          <p:cNvSpPr/>
          <p:nvPr/>
        </p:nvSpPr>
        <p:spPr>
          <a:xfrm>
            <a:off x="7930877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43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7162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781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6400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6019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638800" y="58068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930877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7543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7162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6781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6400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6019800" y="5121054"/>
            <a:ext cx="302930" cy="136746"/>
          </a:xfrm>
          <a:custGeom>
            <a:avLst/>
            <a:gdLst>
              <a:gd name="connsiteX0" fmla="*/ 302930 w 302930"/>
              <a:gd name="connsiteY0" fmla="*/ 0 h 32388"/>
              <a:gd name="connsiteX1" fmla="*/ 0 w 302930"/>
              <a:gd name="connsiteY1" fmla="*/ 0 h 32388"/>
              <a:gd name="connsiteX0" fmla="*/ 302930 w 302930"/>
              <a:gd name="connsiteY0" fmla="*/ 93782 h 95991"/>
              <a:gd name="connsiteX1" fmla="*/ 0 w 302930"/>
              <a:gd name="connsiteY1" fmla="*/ 93782 h 95991"/>
              <a:gd name="connsiteX0" fmla="*/ 302930 w 302930"/>
              <a:gd name="connsiteY0" fmla="*/ 166197 h 166197"/>
              <a:gd name="connsiteX1" fmla="*/ 0 w 302930"/>
              <a:gd name="connsiteY1" fmla="*/ 166197 h 166197"/>
              <a:gd name="connsiteX0" fmla="*/ 302930 w 302930"/>
              <a:gd name="connsiteY0" fmla="*/ 136678 h 136678"/>
              <a:gd name="connsiteX1" fmla="*/ 0 w 302930"/>
              <a:gd name="connsiteY1" fmla="*/ 136678 h 136678"/>
              <a:gd name="connsiteX0" fmla="*/ 302930 w 302930"/>
              <a:gd name="connsiteY0" fmla="*/ 105226 h 105226"/>
              <a:gd name="connsiteX1" fmla="*/ 0 w 302930"/>
              <a:gd name="connsiteY1" fmla="*/ 105226 h 105226"/>
              <a:gd name="connsiteX0" fmla="*/ 302930 w 302930"/>
              <a:gd name="connsiteY0" fmla="*/ 118400 h 118400"/>
              <a:gd name="connsiteX1" fmla="*/ 0 w 302930"/>
              <a:gd name="connsiteY1" fmla="*/ 118400 h 118400"/>
              <a:gd name="connsiteX0" fmla="*/ 302930 w 302930"/>
              <a:gd name="connsiteY0" fmla="*/ 136746 h 136746"/>
              <a:gd name="connsiteX1" fmla="*/ 0 w 302930"/>
              <a:gd name="connsiteY1" fmla="*/ 136746 h 1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930" h="136746">
                <a:moveTo>
                  <a:pt x="302930" y="136746"/>
                </a:moveTo>
                <a:cubicBezTo>
                  <a:pt x="187461" y="-48377"/>
                  <a:pt x="111262" y="-42768"/>
                  <a:pt x="0" y="136746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267300" y="3962400"/>
            <a:ext cx="0" cy="12954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267300" y="5334000"/>
            <a:ext cx="0" cy="609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7772400" y="3718744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077200" y="4572000"/>
            <a:ext cx="381000" cy="38100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72400" y="4114800"/>
            <a:ext cx="2286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6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follower overwrites inconsistent entry, it deletes all subsequent entries: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Logs, cont’d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752600" y="6172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0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8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32004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2004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2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200" y="3200400"/>
            <a:ext cx="381000" cy="381000"/>
          </a:xfrm>
          <a:prstGeom prst="rect">
            <a:avLst/>
          </a:prstGeom>
          <a:solidFill>
            <a:srgbClr val="FFC3CE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34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3200400"/>
            <a:ext cx="381000" cy="381000"/>
          </a:xfrm>
          <a:prstGeom prst="rect">
            <a:avLst/>
          </a:prstGeom>
          <a:solidFill>
            <a:srgbClr val="CCD9F4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0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4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200" y="274320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0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27432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2200" y="2773979"/>
            <a:ext cx="1143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log index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62200" y="3269072"/>
            <a:ext cx="1828800" cy="243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leader for term 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67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8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9200" y="38862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62201" y="3954872"/>
            <a:ext cx="166712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(before)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10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91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7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53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34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315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6200" y="3886200"/>
            <a:ext cx="381000" cy="381000"/>
          </a:xfrm>
          <a:prstGeom prst="rect">
            <a:avLst/>
          </a:prstGeom>
          <a:solidFill>
            <a:srgbClr val="FFE18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2200" y="3886200"/>
            <a:ext cx="381000" cy="381000"/>
          </a:xfrm>
          <a:prstGeom prst="rect">
            <a:avLst/>
          </a:prstGeom>
          <a:solidFill>
            <a:srgbClr val="D1B2E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600700" y="2548468"/>
            <a:ext cx="0" cy="228600"/>
          </a:xfrm>
          <a:prstGeom prst="straightConnector1">
            <a:avLst/>
          </a:prstGeom>
          <a:noFill/>
          <a:ln w="25400">
            <a:solidFill>
              <a:schemeClr val="accent4"/>
            </a:solidFill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5105400" y="2304812"/>
            <a:ext cx="1000274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A5001E"/>
                </a:solidFill>
              </a:rPr>
              <a:t>nextIndex</a:t>
            </a:r>
            <a:endParaRPr lang="en-US" dirty="0">
              <a:solidFill>
                <a:srgbClr val="A5001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267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648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029200" y="4572000"/>
            <a:ext cx="381000" cy="381000"/>
          </a:xfrm>
          <a:prstGeom prst="rect">
            <a:avLst/>
          </a:prstGeom>
          <a:solidFill>
            <a:srgbClr val="D5FFD5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62201" y="4640672"/>
            <a:ext cx="1474763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follower (after)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410200" y="4572000"/>
            <a:ext cx="381000" cy="381000"/>
          </a:xfrm>
          <a:prstGeom prst="rect">
            <a:avLst/>
          </a:prstGeom>
          <a:solidFill>
            <a:srgbClr val="FFFF9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1631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Deposed leader may not be dead:</a:t>
            </a:r>
          </a:p>
          <a:p>
            <a:pPr lvl="1"/>
            <a:r>
              <a:rPr lang="en-US" dirty="0"/>
              <a:t>Temporarily disconnected from network</a:t>
            </a:r>
          </a:p>
          <a:p>
            <a:pPr lvl="1"/>
            <a:r>
              <a:rPr lang="en-US" dirty="0"/>
              <a:t>Other servers elect a new leader</a:t>
            </a:r>
          </a:p>
          <a:p>
            <a:pPr lvl="1"/>
            <a:r>
              <a:rPr lang="en-US" dirty="0"/>
              <a:t>Old leader becomes reconnected, attempts to commit log entries</a:t>
            </a:r>
          </a:p>
          <a:p>
            <a:r>
              <a:rPr lang="en-US" dirty="0">
                <a:solidFill>
                  <a:schemeClr val="accent4"/>
                </a:solidFill>
              </a:rPr>
              <a:t>Terms</a:t>
            </a:r>
            <a:r>
              <a:rPr lang="en-US" dirty="0"/>
              <a:t> used to detect stale leaders (and candidates)</a:t>
            </a:r>
          </a:p>
          <a:p>
            <a:pPr lvl="1"/>
            <a:r>
              <a:rPr lang="en-US" dirty="0"/>
              <a:t>Every RPC contains term of sender</a:t>
            </a:r>
          </a:p>
          <a:p>
            <a:pPr lvl="1"/>
            <a:r>
              <a:rPr lang="en-US" dirty="0"/>
              <a:t>If sender’s term is older, RPC is rejected, sender reverts to follower and updates its term</a:t>
            </a:r>
          </a:p>
          <a:p>
            <a:pPr lvl="1"/>
            <a:r>
              <a:rPr lang="en-US" dirty="0"/>
              <a:t>If receiver’s term is older, it reverts to follower, updates its term, then processes RPC normally</a:t>
            </a:r>
          </a:p>
          <a:p>
            <a:r>
              <a:rPr lang="en-US" dirty="0"/>
              <a:t>Election updates terms of majority of servers</a:t>
            </a:r>
          </a:p>
          <a:p>
            <a:pPr lvl="1"/>
            <a:r>
              <a:rPr lang="en-US" dirty="0"/>
              <a:t>Deposed server cannot commit new log entries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Neutralizing Old Leaders</a:t>
            </a:r>
          </a:p>
        </p:txBody>
      </p:sp>
    </p:spTree>
    <p:extLst>
      <p:ext uri="{BB962C8B-B14F-4D97-AF65-F5344CB8AC3E}">
        <p14:creationId xmlns:p14="http://schemas.microsoft.com/office/powerpoint/2010/main" val="108224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commands to leader</a:t>
            </a:r>
          </a:p>
          <a:p>
            <a:pPr lvl="1"/>
            <a:r>
              <a:rPr lang="en-US" dirty="0"/>
              <a:t>If leader unknown, contact any server</a:t>
            </a:r>
          </a:p>
          <a:p>
            <a:pPr lvl="1"/>
            <a:r>
              <a:rPr lang="en-US" dirty="0"/>
              <a:t>If contacted server not leader, it will redirect to leader</a:t>
            </a:r>
          </a:p>
          <a:p>
            <a:pPr lvl="2"/>
            <a:r>
              <a:rPr lang="en-US" dirty="0"/>
              <a:t>Even for READS</a:t>
            </a:r>
          </a:p>
          <a:p>
            <a:pPr lvl="2"/>
            <a:r>
              <a:rPr lang="en-US" dirty="0"/>
              <a:t>Compare with Zookeeper</a:t>
            </a:r>
          </a:p>
          <a:p>
            <a:pPr lvl="2"/>
            <a:r>
              <a:rPr lang="en-US" dirty="0"/>
              <a:t>Client guaranteed to get latest committed log state, but Raft doesn’t scale as well</a:t>
            </a:r>
          </a:p>
          <a:p>
            <a:r>
              <a:rPr lang="en-US" dirty="0"/>
              <a:t>Leader does not send the response to the client until the command has been logged, committed, and executed by leader’s state machine</a:t>
            </a:r>
          </a:p>
          <a:p>
            <a:r>
              <a:rPr lang="en-US" dirty="0"/>
              <a:t>If request times out (e.g., leader crash):</a:t>
            </a:r>
          </a:p>
          <a:p>
            <a:pPr lvl="1"/>
            <a:r>
              <a:rPr lang="en-US" dirty="0"/>
              <a:t>Client reissues command to some other server</a:t>
            </a:r>
          </a:p>
          <a:p>
            <a:pPr lvl="1"/>
            <a:r>
              <a:rPr lang="en-US" dirty="0"/>
              <a:t>Eventually redirected to new leader</a:t>
            </a:r>
          </a:p>
          <a:p>
            <a:pPr lvl="1"/>
            <a:r>
              <a:rPr lang="en-US" dirty="0"/>
              <a:t>Retry request with new leader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March 3, 2013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Raft Consensus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Slide </a:t>
            </a:r>
            <a:fld id="{E2162002-2512-45FD-82AF-2FE8F2E91859}" type="slidenum">
              <a:rPr lang="en-US">
                <a:solidFill>
                  <a:srgbClr val="7F7F7F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Protocol</a:t>
            </a:r>
          </a:p>
        </p:txBody>
      </p:sp>
    </p:spTree>
    <p:extLst>
      <p:ext uri="{BB962C8B-B14F-4D97-AF65-F5344CB8AC3E}">
        <p14:creationId xmlns:p14="http://schemas.microsoft.com/office/powerpoint/2010/main" val="1246692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and Configuration Changes (Brief)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Raft’s consensus approach requires that a leader never gives up on unreachable servers.</a:t>
            </a:r>
          </a:p>
          <a:p>
            <a:pPr lvl="1"/>
            <a:r>
              <a:rPr lang="en-US" dirty="0"/>
              <a:t>Quasi-static collections of servers</a:t>
            </a:r>
          </a:p>
          <a:p>
            <a:r>
              <a:rPr lang="en-US" dirty="0"/>
              <a:t>Raft can also handle situations in which new servers are added to the system and old servers are cleanly removed.</a:t>
            </a:r>
          </a:p>
          <a:p>
            <a:r>
              <a:rPr lang="en-US" dirty="0"/>
              <a:t>It does this by requiring </a:t>
            </a:r>
            <a:r>
              <a:rPr lang="en-US" b="1" dirty="0"/>
              <a:t>joint</a:t>
            </a:r>
            <a:r>
              <a:rPr lang="en-US" dirty="0"/>
              <a:t> </a:t>
            </a:r>
            <a:r>
              <a:rPr lang="en-US" b="1" dirty="0"/>
              <a:t>consensus</a:t>
            </a:r>
            <a:r>
              <a:rPr lang="en-US" dirty="0"/>
              <a:t> between the old and new collections.</a:t>
            </a:r>
          </a:p>
          <a:p>
            <a:r>
              <a:rPr lang="en-US" dirty="0"/>
              <a:t>New servers are non-voting members until they have come up to speed.</a:t>
            </a:r>
          </a:p>
          <a:p>
            <a:r>
              <a:rPr lang="en-US" dirty="0"/>
              <a:t>This is an interesting approach for handling </a:t>
            </a:r>
            <a:r>
              <a:rPr lang="en-US" b="1" dirty="0"/>
              <a:t>Continuous Deployment </a:t>
            </a:r>
            <a:r>
              <a:rPr lang="en-US" dirty="0"/>
              <a:t>scenarios.</a:t>
            </a:r>
          </a:p>
          <a:p>
            <a:pPr lvl="1"/>
            <a:r>
              <a:rPr lang="en-US" dirty="0"/>
              <a:t>More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98315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2" y="197807"/>
            <a:ext cx="11836400" cy="539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222" y="6035758"/>
            <a:ext cx="118364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A log-based approach for executing Apache Airavata workflows with Kafka</a:t>
            </a:r>
          </a:p>
        </p:txBody>
      </p:sp>
    </p:spTree>
    <p:extLst>
      <p:ext uri="{BB962C8B-B14F-4D97-AF65-F5344CB8AC3E}">
        <p14:creationId xmlns:p14="http://schemas.microsoft.com/office/powerpoint/2010/main" val="133684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0285" y="1929007"/>
            <a:ext cx="9169052" cy="1528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65630" y="2242157"/>
            <a:ext cx="1530002" cy="9895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RAFT Leader</a:t>
            </a:r>
          </a:p>
        </p:txBody>
      </p:sp>
      <p:sp>
        <p:nvSpPr>
          <p:cNvPr id="17" name="Oval 16"/>
          <p:cNvSpPr/>
          <p:nvPr/>
        </p:nvSpPr>
        <p:spPr>
          <a:xfrm>
            <a:off x="1697017" y="2242157"/>
            <a:ext cx="1425096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RAFT Follower</a:t>
            </a:r>
          </a:p>
        </p:txBody>
      </p:sp>
      <p:sp>
        <p:nvSpPr>
          <p:cNvPr id="19" name="Oval 18"/>
          <p:cNvSpPr/>
          <p:nvPr/>
        </p:nvSpPr>
        <p:spPr>
          <a:xfrm>
            <a:off x="3369501" y="2242157"/>
            <a:ext cx="1469459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RAFT Follower</a:t>
            </a:r>
          </a:p>
        </p:txBody>
      </p:sp>
      <p:sp>
        <p:nvSpPr>
          <p:cNvPr id="20" name="Oval 19"/>
          <p:cNvSpPr/>
          <p:nvPr/>
        </p:nvSpPr>
        <p:spPr>
          <a:xfrm>
            <a:off x="8855380" y="2242157"/>
            <a:ext cx="1415962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RAFT Follower</a:t>
            </a:r>
          </a:p>
        </p:txBody>
      </p:sp>
      <p:sp>
        <p:nvSpPr>
          <p:cNvPr id="21" name="Oval 20"/>
          <p:cNvSpPr/>
          <p:nvPr/>
        </p:nvSpPr>
        <p:spPr>
          <a:xfrm>
            <a:off x="7108260" y="2242157"/>
            <a:ext cx="1434491" cy="989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RAFT Follower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88404" y="4334006"/>
            <a:ext cx="1402915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Microservice</a:t>
            </a:r>
            <a:r>
              <a:rPr lang="en-US" dirty="0"/>
              <a:t> Client</a:t>
            </a:r>
          </a:p>
        </p:txBody>
      </p:sp>
      <p:sp>
        <p:nvSpPr>
          <p:cNvPr id="23" name="Can 22"/>
          <p:cNvSpPr/>
          <p:nvPr/>
        </p:nvSpPr>
        <p:spPr>
          <a:xfrm>
            <a:off x="1688405" y="5436296"/>
            <a:ext cx="1402914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43299" y="4334006"/>
            <a:ext cx="1402914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Microservice</a:t>
            </a:r>
            <a:r>
              <a:rPr lang="en-US" dirty="0"/>
              <a:t> Client</a:t>
            </a:r>
          </a:p>
        </p:txBody>
      </p:sp>
      <p:sp>
        <p:nvSpPr>
          <p:cNvPr id="25" name="Can 24"/>
          <p:cNvSpPr/>
          <p:nvPr/>
        </p:nvSpPr>
        <p:spPr>
          <a:xfrm>
            <a:off x="4043299" y="5436296"/>
            <a:ext cx="1402914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15414" y="4334006"/>
            <a:ext cx="1385692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Microservice</a:t>
            </a:r>
            <a:r>
              <a:rPr lang="en-US" dirty="0"/>
              <a:t> Client</a:t>
            </a:r>
          </a:p>
        </p:txBody>
      </p:sp>
      <p:sp>
        <p:nvSpPr>
          <p:cNvPr id="27" name="Can 26"/>
          <p:cNvSpPr/>
          <p:nvPr/>
        </p:nvSpPr>
        <p:spPr>
          <a:xfrm>
            <a:off x="6415414" y="5436296"/>
            <a:ext cx="1385692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70308" y="4334006"/>
            <a:ext cx="1398218" cy="98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Microservice</a:t>
            </a:r>
            <a:r>
              <a:rPr lang="en-US" dirty="0"/>
              <a:t> Client</a:t>
            </a:r>
          </a:p>
        </p:txBody>
      </p:sp>
      <p:sp>
        <p:nvSpPr>
          <p:cNvPr id="29" name="Can 28"/>
          <p:cNvSpPr/>
          <p:nvPr/>
        </p:nvSpPr>
        <p:spPr>
          <a:xfrm>
            <a:off x="8770308" y="5436296"/>
            <a:ext cx="1398218" cy="826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838200" y="197446"/>
            <a:ext cx="10515600" cy="1325563"/>
          </a:xfrm>
        </p:spPr>
        <p:txBody>
          <a:bodyPr/>
          <a:lstStyle/>
          <a:p>
            <a:r>
              <a:rPr lang="en-US" dirty="0"/>
              <a:t>Replicating databases </a:t>
            </a:r>
          </a:p>
        </p:txBody>
      </p:sp>
      <p:cxnSp>
        <p:nvCxnSpPr>
          <p:cNvPr id="32" name="Straight Arrow Connector 31"/>
          <p:cNvCxnSpPr>
            <a:stCxn id="22" idx="0"/>
            <a:endCxn id="8" idx="4"/>
          </p:cNvCxnSpPr>
          <p:nvPr/>
        </p:nvCxnSpPr>
        <p:spPr>
          <a:xfrm flipV="1">
            <a:off x="2389862" y="3231713"/>
            <a:ext cx="3640769" cy="1102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4" idx="0"/>
          </p:cNvCxnSpPr>
          <p:nvPr/>
        </p:nvCxnSpPr>
        <p:spPr>
          <a:xfrm flipH="1">
            <a:off x="4744756" y="3231713"/>
            <a:ext cx="1213719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6" idx="0"/>
          </p:cNvCxnSpPr>
          <p:nvPr/>
        </p:nvCxnSpPr>
        <p:spPr>
          <a:xfrm>
            <a:off x="5958475" y="3231713"/>
            <a:ext cx="1149785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4"/>
            <a:endCxn id="28" idx="0"/>
          </p:cNvCxnSpPr>
          <p:nvPr/>
        </p:nvCxnSpPr>
        <p:spPr>
          <a:xfrm>
            <a:off x="6030631" y="3231713"/>
            <a:ext cx="3438786" cy="110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60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Uses Clusters of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cluster of brokers on one or more servers.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uses Zookeeper to manage state of clients and leadership of brokers.</a:t>
            </a:r>
          </a:p>
        </p:txBody>
      </p:sp>
    </p:spTree>
    <p:extLst>
      <p:ext uri="{BB962C8B-B14F-4D97-AF65-F5344CB8AC3E}">
        <p14:creationId xmlns:p14="http://schemas.microsoft.com/office/powerpoint/2010/main" val="187503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producer writes to Partition 1 of a topic.  Broker 2 is the leader. It writes replicas to Brokers 1 and 3</a:t>
            </a:r>
          </a:p>
        </p:txBody>
      </p:sp>
    </p:spTree>
    <p:extLst>
      <p:ext uri="{BB962C8B-B14F-4D97-AF65-F5344CB8AC3E}">
        <p14:creationId xmlns:p14="http://schemas.microsoft.com/office/powerpoint/2010/main" val="369162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a Queue-Centric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23580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RabbitMQ’s</a:t>
            </a:r>
            <a:r>
              <a:rPr lang="en-US" dirty="0"/>
              <a:t> Work Queue Tutorial Example</a:t>
            </a:r>
          </a:p>
          <a:p>
            <a:r>
              <a:rPr lang="en-US" dirty="0"/>
              <a:t>A publisher puts work in a queue</a:t>
            </a:r>
          </a:p>
          <a:p>
            <a:r>
              <a:rPr lang="en-US" dirty="0"/>
              <a:t>The broker distributes it to consumers in round-robin fashion</a:t>
            </a:r>
          </a:p>
          <a:p>
            <a:r>
              <a:rPr lang="en-US" dirty="0"/>
              <a:t>The consumers send ACKs after they have processed the message</a:t>
            </a:r>
          </a:p>
          <a:p>
            <a:r>
              <a:rPr lang="en-US" dirty="0"/>
              <a:t>Consumers can limit the number of messages they receive.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79" y="4490319"/>
            <a:ext cx="7977641" cy="22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and Considerations for Queue—Centric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4"/>
            <a:ext cx="10515600" cy="4825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a consumer crashes before sending an ACK, the broker will resend the message to another consumer, if one is available</a:t>
            </a:r>
          </a:p>
          <a:p>
            <a:r>
              <a:rPr lang="en-US" dirty="0"/>
              <a:t>But detecting a failed consumer is a fundamentally hard problem</a:t>
            </a:r>
          </a:p>
          <a:p>
            <a:pPr lvl="1"/>
            <a:r>
              <a:rPr lang="en-US" dirty="0"/>
              <a:t>See next slide</a:t>
            </a:r>
          </a:p>
          <a:p>
            <a:pPr lvl="1"/>
            <a:r>
              <a:rPr lang="en-US" dirty="0"/>
              <a:t>These are corner cases until you have a major network disruption, then these cascade all at once</a:t>
            </a:r>
          </a:p>
          <a:p>
            <a:pPr lvl="1"/>
            <a:r>
              <a:rPr lang="en-US" dirty="0"/>
              <a:t>A resent $1B transaction is a catastrophe</a:t>
            </a:r>
          </a:p>
          <a:p>
            <a:r>
              <a:rPr lang="en-US" dirty="0"/>
              <a:t>It is possible that the broker can acquire a backlog of un-</a:t>
            </a:r>
            <a:r>
              <a:rPr lang="en-US" dirty="0" err="1"/>
              <a:t>ACK’d</a:t>
            </a:r>
            <a:r>
              <a:rPr lang="en-US" dirty="0"/>
              <a:t> messages, hindering performance</a:t>
            </a:r>
          </a:p>
          <a:p>
            <a:r>
              <a:rPr lang="en-US" dirty="0"/>
              <a:t>What if the broker crashes?</a:t>
            </a:r>
          </a:p>
          <a:p>
            <a:pPr lvl="1"/>
            <a:r>
              <a:rPr lang="en-US" dirty="0" err="1"/>
              <a:t>RabbitMQ</a:t>
            </a:r>
            <a:r>
              <a:rPr lang="en-US" dirty="0"/>
              <a:t> provides some persistency mechanisms, but are these first class design considerations?</a:t>
            </a:r>
          </a:p>
        </p:txBody>
      </p:sp>
    </p:spTree>
    <p:extLst>
      <p:ext uri="{BB962C8B-B14F-4D97-AF65-F5344CB8AC3E}">
        <p14:creationId xmlns:p14="http://schemas.microsoft.com/office/powerpoint/2010/main" val="150355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48317"/>
              </p:ext>
            </p:extLst>
          </p:nvPr>
        </p:nvGraphicFramePr>
        <p:xfrm>
          <a:off x="87682" y="55784"/>
          <a:ext cx="11987407" cy="6026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11">
                <a:tc>
                  <a:txBody>
                    <a:bodyPr/>
                    <a:lstStyle/>
                    <a:p>
                      <a:r>
                        <a:rPr lang="en-US" sz="2400" dirty="0"/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631">
                <a:tc>
                  <a:txBody>
                    <a:bodyPr/>
                    <a:lstStyle/>
                    <a:p>
                      <a:r>
                        <a:rPr lang="en-US" sz="2400" dirty="0"/>
                        <a:t>Consumer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crashes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Broker</a:t>
                      </a:r>
                      <a:r>
                        <a:rPr lang="en-US" sz="2400" baseline="0" dirty="0"/>
                        <a:t> detects the crash using a </a:t>
                      </a:r>
                      <a:r>
                        <a:rPr lang="en-US" sz="2400" b="1" baseline="0" dirty="0"/>
                        <a:t>heartbeat.</a:t>
                      </a:r>
                      <a:r>
                        <a:rPr lang="en-US" sz="2400" b="0" baseline="0" dirty="0"/>
                        <a:t> This works well for small systems (Zookeeper) but doesn't scale. See </a:t>
                      </a:r>
                      <a:r>
                        <a:rPr lang="en-US" sz="2400" b="1" baseline="0" dirty="0"/>
                        <a:t>Gossip Protocol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/>
                        <a:t>Consumer is very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Heartbeat</a:t>
                      </a:r>
                      <a:r>
                        <a:rPr lang="en-US" sz="2400" baseline="0" dirty="0"/>
                        <a:t> detects that the consumer is alive but taking a very long time to send an ACK. Solution: u</a:t>
                      </a:r>
                      <a:r>
                        <a:rPr lang="en-US" sz="2400" dirty="0"/>
                        <a:t>se a </a:t>
                      </a:r>
                      <a:r>
                        <a:rPr lang="en-US" sz="2400" b="1" dirty="0"/>
                        <a:t>time out</a:t>
                      </a:r>
                      <a:r>
                        <a:rPr lang="en-US" sz="2400" dirty="0"/>
                        <a:t>.  The</a:t>
                      </a:r>
                      <a:r>
                        <a:rPr lang="en-US" sz="2400" baseline="0" dirty="0"/>
                        <a:t> broker needs to tell the consumer to stop processing the message, complicating the implementation.   Time outs need to be selected correctly.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1786">
                <a:tc>
                  <a:txBody>
                    <a:bodyPr/>
                    <a:lstStyle/>
                    <a:p>
                      <a:r>
                        <a:rPr lang="en-US" sz="2400" dirty="0"/>
                        <a:t>Consumer </a:t>
                      </a:r>
                      <a:r>
                        <a:rPr lang="en-US" sz="2400" baseline="0" dirty="0"/>
                        <a:t>is temporarily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Consumer A doesn’t crash but the heartbeat fails. The broker resends the message to Consumer B. Then network returns and Consumer A sends the ACK.  The message got processed twice.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263">
                <a:tc>
                  <a:txBody>
                    <a:bodyPr/>
                    <a:lstStyle/>
                    <a:p>
                      <a:r>
                        <a:rPr lang="en-US" sz="2400" dirty="0"/>
                        <a:t>Broker is temporarily</a:t>
                      </a:r>
                      <a:r>
                        <a:rPr lang="en-US" sz="2400" baseline="0" dirty="0"/>
                        <a:t> inaccessible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broker’s host</a:t>
                      </a:r>
                      <a:r>
                        <a:rPr lang="en-US" sz="2400" baseline="0" dirty="0"/>
                        <a:t> server is temporarily off the network.  The broker thinks all un-</a:t>
                      </a:r>
                      <a:r>
                        <a:rPr lang="en-US" sz="2400" baseline="0" dirty="0" err="1"/>
                        <a:t>ACK’d</a:t>
                      </a:r>
                      <a:r>
                        <a:rPr lang="en-US" sz="2400" baseline="0" dirty="0"/>
                        <a:t> messages are lost and so re-queues them. It will want to redeliver them when it detects consumers are available again, but then a cascade of ACKs will arrive.  How do you handle this?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92678" y="6267277"/>
            <a:ext cx="717741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Some issues with detecting failed message delivery</a:t>
            </a:r>
          </a:p>
        </p:txBody>
      </p:sp>
    </p:spTree>
    <p:extLst>
      <p:ext uri="{BB962C8B-B14F-4D97-AF65-F5344CB8AC3E}">
        <p14:creationId xmlns:p14="http://schemas.microsoft.com/office/powerpoint/2010/main" val="173057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a Log-Centric Architecture: Logs, Queues, and Logs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OK, how about “error messages, messaging messages, and recorded messages”?</a:t>
            </a:r>
          </a:p>
        </p:txBody>
      </p:sp>
    </p:spTree>
    <p:extLst>
      <p:ext uri="{BB962C8B-B14F-4D97-AF65-F5344CB8AC3E}">
        <p14:creationId xmlns:p14="http://schemas.microsoft.com/office/powerpoint/2010/main" val="180234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JO Colors">
      <a:dk1>
        <a:srgbClr val="000000"/>
      </a:dk1>
      <a:lt1>
        <a:srgbClr val="FFFFFF"/>
      </a:lt1>
      <a:dk2>
        <a:srgbClr val="1F4899"/>
      </a:dk2>
      <a:lt2>
        <a:srgbClr val="7F7F7F"/>
      </a:lt2>
      <a:accent1>
        <a:srgbClr val="0B590B"/>
      </a:accent1>
      <a:accent2>
        <a:srgbClr val="E1FFE1"/>
      </a:accent2>
      <a:accent3>
        <a:srgbClr val="DEE7F8"/>
      </a:accent3>
      <a:accent4>
        <a:srgbClr val="A5001E"/>
      </a:accent4>
      <a:accent5>
        <a:srgbClr val="FFFFB9"/>
      </a:accent5>
      <a:accent6>
        <a:srgbClr val="844F1A"/>
      </a:accent6>
      <a:hlink>
        <a:srgbClr val="005239"/>
      </a:hlink>
      <a:folHlink>
        <a:srgbClr val="A5001E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 cap="rnd"/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2D2D8A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EAFF"/>
        </a:accent1>
        <a:accent2>
          <a:srgbClr val="0050A0"/>
        </a:accent2>
        <a:accent3>
          <a:srgbClr val="FFFFFF"/>
        </a:accent3>
        <a:accent4>
          <a:srgbClr val="000000"/>
        </a:accent4>
        <a:accent5>
          <a:srgbClr val="E7F3FF"/>
        </a:accent5>
        <a:accent6>
          <a:srgbClr val="004891"/>
        </a:accent6>
        <a:hlink>
          <a:srgbClr val="005239"/>
        </a:hlink>
        <a:folHlink>
          <a:srgbClr val="A5001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828</TotalTime>
  <Words>2786</Words>
  <Application>Microsoft Macintosh PowerPoint</Application>
  <PresentationFormat>Widescreen</PresentationFormat>
  <Paragraphs>588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Verdana</vt:lpstr>
      <vt:lpstr>Wingdings</vt:lpstr>
      <vt:lpstr>Office Theme</vt:lpstr>
      <vt:lpstr>Default Design</vt:lpstr>
      <vt:lpstr>1_Default Design</vt:lpstr>
      <vt:lpstr>2_Default Design</vt:lpstr>
      <vt:lpstr>3_Default Design</vt:lpstr>
      <vt:lpstr>Log Centric Systems, RAFT, and Science Gateways</vt:lpstr>
      <vt:lpstr>Some Highly Recommended References</vt:lpstr>
      <vt:lpstr>The ZooKeeper Service</vt:lpstr>
      <vt:lpstr>Kafka Uses Clusters of Brokers</vt:lpstr>
      <vt:lpstr>PowerPoint Presentation</vt:lpstr>
      <vt:lpstr>But First, a Queue-Centric Design</vt:lpstr>
      <vt:lpstr>Some Features and Considerations for Queue—Centric Systems</vt:lpstr>
      <vt:lpstr>PowerPoint Presentation</vt:lpstr>
      <vt:lpstr>Towards a Log-Centric Architecture: Logs, Queues, and Logs</vt:lpstr>
      <vt:lpstr>Application Logs</vt:lpstr>
      <vt:lpstr>Message Queues</vt:lpstr>
      <vt:lpstr>The Other Type of Log: State Records</vt:lpstr>
      <vt:lpstr>Example: MySQL Dump</vt:lpstr>
      <vt:lpstr>Logs and Queues</vt:lpstr>
      <vt:lpstr>Some Desirable Properties of State Logs</vt:lpstr>
      <vt:lpstr>High Availability Requires Log Replication </vt:lpstr>
      <vt:lpstr>Raft Consensus Protocol</vt:lpstr>
      <vt:lpstr>Properties of Consensus Systems</vt:lpstr>
      <vt:lpstr>Raft Basics: Strong Leader and Passive Followers</vt:lpstr>
      <vt:lpstr>Leaders and Leadership Changes</vt:lpstr>
      <vt:lpstr>PowerPoint Presentation</vt:lpstr>
      <vt:lpstr>Key Raft Properties</vt:lpstr>
      <vt:lpstr>Logs and Committed Logs</vt:lpstr>
      <vt:lpstr>Log Structure</vt:lpstr>
      <vt:lpstr>Raft Election Process</vt:lpstr>
      <vt:lpstr>Election</vt:lpstr>
      <vt:lpstr>Split Elections</vt:lpstr>
      <vt:lpstr>PowerPoint Presentation</vt:lpstr>
      <vt:lpstr>New Commitment Rules</vt:lpstr>
      <vt:lpstr>Log Inconsistencies</vt:lpstr>
      <vt:lpstr>Repairing Follower Logs</vt:lpstr>
      <vt:lpstr>Repairing Logs, cont’d</vt:lpstr>
      <vt:lpstr>Neutralizing Old Leaders</vt:lpstr>
      <vt:lpstr>Client Protocol</vt:lpstr>
      <vt:lpstr>Raft and Configuration Changes (Brief)</vt:lpstr>
      <vt:lpstr>PowerPoint Presentation</vt:lpstr>
      <vt:lpstr>Replicating databases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Centric Systems and Science Gateways</dc:title>
  <dc:creator>Marlon Pierce</dc:creator>
  <cp:lastModifiedBy>Pierce, Marlon</cp:lastModifiedBy>
  <cp:revision>160</cp:revision>
  <dcterms:created xsi:type="dcterms:W3CDTF">2017-11-02T12:17:54Z</dcterms:created>
  <dcterms:modified xsi:type="dcterms:W3CDTF">2019-03-29T16:02:02Z</dcterms:modified>
</cp:coreProperties>
</file>